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1"/>
  </p:sldMasterIdLst>
  <p:notesMasterIdLst>
    <p:notesMasterId r:id="rId10"/>
  </p:notesMasterIdLst>
  <p:handoutMasterIdLst>
    <p:handoutMasterId r:id="rId11"/>
  </p:handoutMasterIdLst>
  <p:sldIdLst>
    <p:sldId id="896" r:id="rId2"/>
    <p:sldId id="898" r:id="rId3"/>
    <p:sldId id="899" r:id="rId4"/>
    <p:sldId id="900" r:id="rId5"/>
    <p:sldId id="901" r:id="rId6"/>
    <p:sldId id="902" r:id="rId7"/>
    <p:sldId id="903" r:id="rId8"/>
    <p:sldId id="904" r:id="rId9"/>
  </p:sldIdLst>
  <p:sldSz cx="9144000" cy="6858000" type="screen4x3"/>
  <p:notesSz cx="6794500" cy="99314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8">
          <p15:clr>
            <a:srgbClr val="A4A3A4"/>
          </p15:clr>
        </p15:guide>
        <p15:guide id="4"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ell Baldauf" initials="" lastIdx="8" clrIdx="0"/>
  <p:cmAuthor id="2" name="Andrea Fischer-Hotzel" initials="" lastIdx="85" clrIdx="1"/>
  <p:cmAuthor id="3" name="Reiss" initials="" lastIdx="1" clrIdx="2"/>
  <p:cmAuthor id="4" name="TU-Pseudonym 0152247283939913" initials="" lastIdx="6" clrIdx="3"/>
  <p:cmAuthor id="5" name="Petra Reinecke" initials="" lastIdx="55" clrIdx="4"/>
  <p:cmAuthor id="6" name="Microsoft Office User" initials="" lastIdx="66" clrIdx="5"/>
  <p:cmAuthor id="7" name="Reif-Dietzel" initials="" lastIdx="43" clrIdx="6"/>
  <p:cmAuthor id="8" name="Julius Hagelstange" initials="" lastIdx="3" clrIdx="7"/>
  <p:cmAuthor id="9" name="Niklas Kretzschmar" initials="" lastIdx="23" clrIdx="8"/>
  <p:cmAuthor id="10" name="Carolin Fischer" initials="" lastIdx="1" clrIdx="9"/>
  <p:cmAuthor id="11" name="Ines Fauter" initials="" lastIdx="14" clrIdx="10"/>
  <p:cmAuthor id="12" name="Hansel" initials="" lastIdx="40" clrIdx="11"/>
  <p:cmAuthor id="13" name="Katja Theissen" initials="" lastIdx="65" clrIdx="12"/>
  <p:cmAuthor id="14" name="Niederwipper" initials="" lastIdx="15" clrIdx="13"/>
  <p:cmAuthor id="15" name="Theissen" initials="" lastIdx="6" clrIdx="14"/>
  <p:cmAuthor id="16" name="CFischer" initials="" lastIdx="10" clrIdx="15"/>
  <p:cmAuthor id="17" name="Unbekannter Benutzer1" initials="Unbekannter Benutzer1" lastIdx="9" clrIdx="16"/>
  <p:cmAuthor id="18" name="Struckmeyer" initials="S" lastIdx="4" clrIdx="18"/>
  <p:cmAuthor id="19" name="Stephanie Frank" initials="SF" lastIdx="2" clrIdx="19">
    <p:extLst>
      <p:ext uri="{19B8F6BF-5375-455C-9EA6-DF929625EA0E}">
        <p15:presenceInfo xmlns:p15="http://schemas.microsoft.com/office/powerpoint/2012/main" userId="510681c43d4bc128" providerId="Windows Live"/>
      </p:ext>
    </p:extLst>
  </p:cmAuthor>
  <p:cmAuthor id="20" name="Lorenz Blume" initials="LB" lastIdx="4" clrIdx="20">
    <p:extLst>
      <p:ext uri="{19B8F6BF-5375-455C-9EA6-DF929625EA0E}">
        <p15:presenceInfo xmlns:p15="http://schemas.microsoft.com/office/powerpoint/2012/main" userId="Lorenz Blume" providerId="None"/>
      </p:ext>
    </p:extLst>
  </p:cmAuthor>
  <p:cmAuthor id="21" name="Susanne Müller" initials="SM" lastIdx="2" clrIdx="21">
    <p:extLst>
      <p:ext uri="{19B8F6BF-5375-455C-9EA6-DF929625EA0E}">
        <p15:presenceInfo xmlns:p15="http://schemas.microsoft.com/office/powerpoint/2012/main" userId="Susanne Müll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B5"/>
    <a:srgbClr val="F0F8FC"/>
    <a:srgbClr val="207D9D"/>
    <a:srgbClr val="006B8F"/>
    <a:srgbClr val="8EB4E3"/>
    <a:srgbClr val="3A86AE"/>
    <a:srgbClr val="64A0BF"/>
    <a:srgbClr val="F1666A"/>
    <a:srgbClr val="FFF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4" autoAdjust="0"/>
    <p:restoredTop sz="86385" autoAdjust="0"/>
  </p:normalViewPr>
  <p:slideViewPr>
    <p:cSldViewPr>
      <p:cViewPr varScale="1">
        <p:scale>
          <a:sx n="144" d="100"/>
          <a:sy n="144" d="100"/>
        </p:scale>
        <p:origin x="2200" y="8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78" d="100"/>
          <a:sy n="78" d="100"/>
        </p:scale>
        <p:origin x="3978" y="108"/>
      </p:cViewPr>
      <p:guideLst>
        <p:guide orient="horz" pos="2880"/>
        <p:guide pos="2160"/>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3684E93-535B-4143-AC4B-CE13290CD4BA}" type="datetimeFigureOut">
              <a:rPr lang="de-DE"/>
              <a:pPr>
                <a:defRPr/>
              </a:pPr>
              <a:t>17.02.2025</a:t>
            </a:fld>
            <a:endParaRPr lang="de-DE"/>
          </a:p>
        </p:txBody>
      </p:sp>
      <p:sp>
        <p:nvSpPr>
          <p:cNvPr id="4" name="Fußzeilenplatzhalt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5" name="Foliennummernplatzhalt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42DAEF0-C4BE-485A-BB9F-0BE89A013E5A}"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DC3C1315-B125-4724-A7A2-ECEE3304E0DA}" type="datetimeFigureOut">
              <a:rPr lang="de-DE"/>
              <a:pPr>
                <a:defRPr/>
              </a:pPr>
              <a:t>17.02.2025</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3FF9E35-E55E-4E49-BC7B-1CB4791E2A31}"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jpe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5.emf"/><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9.emf"/><Relationship Id="rId4" Type="http://schemas.openxmlformats.org/officeDocument/2006/relationships/image" Target="../media/image18.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6.emf"/><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22.emf"/><Relationship Id="rId4" Type="http://schemas.openxmlformats.org/officeDocument/2006/relationships/image" Target="../media/image21.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K:KK_Titelchart_vierzeilig">
    <p:spTree>
      <p:nvGrpSpPr>
        <p:cNvPr id="1" name=""/>
        <p:cNvGrpSpPr/>
        <p:nvPr/>
      </p:nvGrpSpPr>
      <p:grpSpPr>
        <a:xfrm>
          <a:off x="0" y="0"/>
          <a:ext cx="0" cy="0"/>
          <a:chOff x="0" y="0"/>
          <a:chExt cx="0" cy="0"/>
        </a:xfrm>
      </p:grpSpPr>
      <p:pic>
        <p:nvPicPr>
          <p:cNvPr id="4" name="Bild 12"/>
          <p:cNvPicPr>
            <a:picLocks noChangeAspect="1"/>
          </p:cNvPicPr>
          <p:nvPr userDrawn="1"/>
        </p:nvPicPr>
        <p:blipFill>
          <a:blip r:embed="rId2" cstate="print">
            <a:extLst>
              <a:ext uri="{28A0092B-C50C-407E-A947-70E740481C1C}">
                <a14:useLocalDpi xmlns:a14="http://schemas.microsoft.com/office/drawing/2010/main"/>
              </a:ext>
            </a:extLst>
          </a:blip>
          <a:srcRect t="-6525"/>
          <a:stretch>
            <a:fillRect/>
          </a:stretch>
        </p:blipFill>
        <p:spPr bwMode="auto">
          <a:xfrm>
            <a:off x="-14288" y="-1503363"/>
            <a:ext cx="9266238" cy="738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2288"/>
            <a:ext cx="23764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Vladimir Malyutin / Unsplash</a:t>
            </a: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216421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ohne_Sub__Alternative">
    <p:spTree>
      <p:nvGrpSpPr>
        <p:cNvPr id="1" name=""/>
        <p:cNvGrpSpPr/>
        <p:nvPr/>
      </p:nvGrpSpPr>
      <p:grpSpPr>
        <a:xfrm>
          <a:off x="0" y="0"/>
          <a:ext cx="0" cy="0"/>
          <a:chOff x="0" y="0"/>
          <a:chExt cx="0" cy="0"/>
        </a:xfrm>
      </p:grpSpPr>
      <p:sp>
        <p:nvSpPr>
          <p:cNvPr id="4" name="Freihandform 3"/>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817513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K:KK_Störer">
    <p:spTree>
      <p:nvGrpSpPr>
        <p:cNvPr id="1" name=""/>
        <p:cNvGrpSpPr/>
        <p:nvPr/>
      </p:nvGrpSpPr>
      <p:grpSpPr>
        <a:xfrm>
          <a:off x="0" y="0"/>
          <a:ext cx="0" cy="0"/>
          <a:chOff x="0" y="0"/>
          <a:chExt cx="0" cy="0"/>
        </a:xfrm>
      </p:grpSpPr>
      <p:sp>
        <p:nvSpPr>
          <p:cNvPr id="4" name="Freihandform 3"/>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278845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K:KK_Aufgaben_des_SKKK">
    <p:spTree>
      <p:nvGrpSpPr>
        <p:cNvPr id="1" name=""/>
        <p:cNvGrpSpPr/>
        <p:nvPr/>
      </p:nvGrpSpPr>
      <p:grpSpPr>
        <a:xfrm>
          <a:off x="0" y="0"/>
          <a:ext cx="0" cy="0"/>
          <a:chOff x="0" y="0"/>
          <a:chExt cx="0" cy="0"/>
        </a:xfrm>
      </p:grpSpPr>
      <p:sp>
        <p:nvSpPr>
          <p:cNvPr id="10" name="Rechteck 9"/>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1"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13" name="Freihandform 12"/>
          <p:cNvSpPr/>
          <p:nvPr userDrawn="1"/>
        </p:nvSpPr>
        <p:spPr>
          <a:xfrm>
            <a:off x="1009650" y="765175"/>
            <a:ext cx="3562350" cy="0"/>
          </a:xfrm>
          <a:custGeom>
            <a:avLst/>
            <a:gdLst>
              <a:gd name="connsiteX0" fmla="*/ 0 w 4182893"/>
              <a:gd name="connsiteY0" fmla="*/ 0 h 330741"/>
              <a:gd name="connsiteX1" fmla="*/ 4182893 w 4182893"/>
              <a:gd name="connsiteY1" fmla="*/ 0 h 330741"/>
              <a:gd name="connsiteX2" fmla="*/ 4182893 w 4182893"/>
              <a:gd name="connsiteY2" fmla="*/ 330741 h 330741"/>
              <a:gd name="connsiteX0" fmla="*/ 0 w 4182893"/>
              <a:gd name="connsiteY0" fmla="*/ 0 h 0"/>
              <a:gd name="connsiteX1" fmla="*/ 4182893 w 4182893"/>
              <a:gd name="connsiteY1" fmla="*/ 0 h 0"/>
            </a:gdLst>
            <a:ahLst/>
            <a:cxnLst>
              <a:cxn ang="0">
                <a:pos x="connsiteX0" y="connsiteY0"/>
              </a:cxn>
              <a:cxn ang="0">
                <a:pos x="connsiteX1" y="connsiteY1"/>
              </a:cxn>
            </a:cxnLst>
            <a:rect l="l" t="t" r="r" b="b"/>
            <a:pathLst>
              <a:path w="4182893">
                <a:moveTo>
                  <a:pt x="0" y="0"/>
                </a:moveTo>
                <a:lnTo>
                  <a:pt x="4182893"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14"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ihandform 14"/>
          <p:cNvSpPr/>
          <p:nvPr userDrawn="1"/>
        </p:nvSpPr>
        <p:spPr>
          <a:xfrm>
            <a:off x="658813" y="1425575"/>
            <a:ext cx="0" cy="46672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641271 h 3641271"/>
              <a:gd name="connsiteX1" fmla="*/ 0 w 5167993"/>
              <a:gd name="connsiteY1" fmla="*/ 3641271 h 3641271"/>
              <a:gd name="connsiteX2" fmla="*/ 0 w 5167993"/>
              <a:gd name="connsiteY2" fmla="*/ 0 h 3641271"/>
              <a:gd name="connsiteX0" fmla="*/ 0 w 0"/>
              <a:gd name="connsiteY0" fmla="*/ 3641271 h 3641271"/>
              <a:gd name="connsiteX1" fmla="*/ 0 w 0"/>
              <a:gd name="connsiteY1" fmla="*/ 0 h 3641271"/>
            </a:gdLst>
            <a:ahLst/>
            <a:cxnLst>
              <a:cxn ang="0">
                <a:pos x="connsiteX0" y="connsiteY0"/>
              </a:cxn>
              <a:cxn ang="0">
                <a:pos x="connsiteX1" y="connsiteY1"/>
              </a:cxn>
            </a:cxnLst>
            <a:rect l="l" t="t" r="r" b="b"/>
            <a:pathLst>
              <a:path h="3641271">
                <a:moveTo>
                  <a:pt x="0" y="3641271"/>
                </a:move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6" name="Textfeld 12"/>
          <p:cNvSpPr txBox="1">
            <a:spLocks noChangeArrowheads="1"/>
          </p:cNvSpPr>
          <p:nvPr userDrawn="1"/>
        </p:nvSpPr>
        <p:spPr bwMode="auto">
          <a:xfrm>
            <a:off x="1547813" y="1279525"/>
            <a:ext cx="6067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000" b="1">
                <a:solidFill>
                  <a:srgbClr val="3E3E3D"/>
                </a:solidFill>
                <a:latin typeface="Arial" panose="020B0604020202020204" pitchFamily="34" charset="0"/>
                <a:cs typeface="Arial" panose="020B0604020202020204" pitchFamily="34" charset="0"/>
              </a:rPr>
              <a:t>Aufgaben des SK:KK</a:t>
            </a:r>
          </a:p>
        </p:txBody>
      </p:sp>
      <p:sp>
        <p:nvSpPr>
          <p:cNvPr id="17" name="Textfeld 13"/>
          <p:cNvSpPr txBox="1">
            <a:spLocks noChangeArrowheads="1"/>
          </p:cNvSpPr>
          <p:nvPr userDrawn="1"/>
        </p:nvSpPr>
        <p:spPr bwMode="auto">
          <a:xfrm>
            <a:off x="819150" y="1879600"/>
            <a:ext cx="752475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800">
                <a:solidFill>
                  <a:srgbClr val="3E3E3D"/>
                </a:solidFill>
                <a:latin typeface="Arial" panose="020B0604020202020204" pitchFamily="34" charset="0"/>
                <a:cs typeface="Arial" panose="020B0604020202020204" pitchFamily="34" charset="0"/>
              </a:rPr>
              <a:t>Information &amp; Beratung zum Klimaschutz</a:t>
            </a:r>
          </a:p>
        </p:txBody>
      </p:sp>
      <p:sp>
        <p:nvSpPr>
          <p:cNvPr id="18" name="Rechteck 17"/>
          <p:cNvSpPr/>
          <p:nvPr userDrawn="1"/>
        </p:nvSpPr>
        <p:spPr>
          <a:xfrm>
            <a:off x="1023938" y="4868863"/>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9" name="Rechteck 18"/>
          <p:cNvSpPr/>
          <p:nvPr userDrawn="1"/>
        </p:nvSpPr>
        <p:spPr>
          <a:xfrm>
            <a:off x="4935538" y="4868863"/>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0" name="Rechteck 19"/>
          <p:cNvSpPr/>
          <p:nvPr userDrawn="1"/>
        </p:nvSpPr>
        <p:spPr>
          <a:xfrm>
            <a:off x="1023938" y="3270250"/>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3" name="Rechteck 22"/>
          <p:cNvSpPr/>
          <p:nvPr userDrawn="1"/>
        </p:nvSpPr>
        <p:spPr>
          <a:xfrm>
            <a:off x="4935538" y="3270250"/>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29" name="Grafik 18"/>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Bildplatzhalter 11"/>
          <p:cNvSpPr>
            <a:spLocks noGrp="1"/>
          </p:cNvSpPr>
          <p:nvPr>
            <p:ph type="pic" sz="quarter" idx="10"/>
          </p:nvPr>
        </p:nvSpPr>
        <p:spPr>
          <a:xfrm>
            <a:off x="900113" y="3068638"/>
            <a:ext cx="1322387" cy="1224458"/>
          </a:xfrm>
          <a:prstGeom prst="rect">
            <a:avLst/>
          </a:prstGeom>
        </p:spPr>
        <p:txBody>
          <a:bodyPr/>
          <a:lstStyle>
            <a:lvl1pPr marL="0" indent="0">
              <a:buNone/>
              <a:defRPr sz="800"/>
            </a:lvl1pPr>
          </a:lstStyle>
          <a:p>
            <a:pPr lvl="0"/>
            <a:endParaRPr lang="de-DE" noProof="0" dirty="0"/>
          </a:p>
        </p:txBody>
      </p:sp>
      <p:sp>
        <p:nvSpPr>
          <p:cNvPr id="21" name="Bildplatzhalter 11"/>
          <p:cNvSpPr>
            <a:spLocks noGrp="1"/>
          </p:cNvSpPr>
          <p:nvPr>
            <p:ph type="pic" sz="quarter" idx="11"/>
          </p:nvPr>
        </p:nvSpPr>
        <p:spPr>
          <a:xfrm>
            <a:off x="4815128" y="3068638"/>
            <a:ext cx="1322387" cy="1224458"/>
          </a:xfrm>
          <a:prstGeom prst="rect">
            <a:avLst/>
          </a:prstGeom>
        </p:spPr>
        <p:txBody>
          <a:bodyPr/>
          <a:lstStyle>
            <a:lvl1pPr marL="0" indent="0">
              <a:buNone/>
              <a:defRPr sz="800"/>
            </a:lvl1pPr>
          </a:lstStyle>
          <a:p>
            <a:pPr lvl="0"/>
            <a:endParaRPr lang="de-DE" noProof="0" dirty="0"/>
          </a:p>
        </p:txBody>
      </p:sp>
      <p:sp>
        <p:nvSpPr>
          <p:cNvPr id="22" name="Bildplatzhalter 11"/>
          <p:cNvSpPr>
            <a:spLocks noGrp="1"/>
          </p:cNvSpPr>
          <p:nvPr>
            <p:ph type="pic" sz="quarter" idx="12"/>
          </p:nvPr>
        </p:nvSpPr>
        <p:spPr>
          <a:xfrm>
            <a:off x="900113" y="4664356"/>
            <a:ext cx="1322387" cy="1224458"/>
          </a:xfrm>
          <a:prstGeom prst="rect">
            <a:avLst/>
          </a:prstGeom>
        </p:spPr>
        <p:txBody>
          <a:bodyPr/>
          <a:lstStyle>
            <a:lvl1pPr marL="0" indent="0">
              <a:buNone/>
              <a:defRPr sz="800"/>
            </a:lvl1pPr>
          </a:lstStyle>
          <a:p>
            <a:pPr lvl="0"/>
            <a:endParaRPr lang="de-DE" noProof="0" dirty="0"/>
          </a:p>
        </p:txBody>
      </p:sp>
      <p:sp>
        <p:nvSpPr>
          <p:cNvPr id="24" name="Bildplatzhalter 11"/>
          <p:cNvSpPr>
            <a:spLocks noGrp="1"/>
          </p:cNvSpPr>
          <p:nvPr>
            <p:ph type="pic" sz="quarter" idx="13"/>
          </p:nvPr>
        </p:nvSpPr>
        <p:spPr>
          <a:xfrm>
            <a:off x="4815128" y="4664356"/>
            <a:ext cx="1322387" cy="1224458"/>
          </a:xfrm>
          <a:prstGeom prst="rect">
            <a:avLst/>
          </a:prstGeom>
        </p:spPr>
        <p:txBody>
          <a:bodyPr/>
          <a:lstStyle>
            <a:lvl1pPr marL="0" indent="0">
              <a:buNone/>
              <a:defRPr sz="800"/>
            </a:lvl1pPr>
          </a:lstStyle>
          <a:p>
            <a:pPr lvl="0"/>
            <a:endParaRPr lang="de-DE" noProof="0" dirty="0"/>
          </a:p>
        </p:txBody>
      </p:sp>
      <p:sp>
        <p:nvSpPr>
          <p:cNvPr id="25" name="Textplatzhalter 24"/>
          <p:cNvSpPr>
            <a:spLocks noGrp="1"/>
          </p:cNvSpPr>
          <p:nvPr>
            <p:ph type="body" sz="quarter" idx="14"/>
          </p:nvPr>
        </p:nvSpPr>
        <p:spPr>
          <a:xfrm>
            <a:off x="2438400"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6" name="Textplatzhalter 24"/>
          <p:cNvSpPr>
            <a:spLocks noGrp="1"/>
          </p:cNvSpPr>
          <p:nvPr>
            <p:ph type="body" sz="quarter" idx="15"/>
          </p:nvPr>
        </p:nvSpPr>
        <p:spPr>
          <a:xfrm>
            <a:off x="6355169"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7" name="Textplatzhalter 24"/>
          <p:cNvSpPr>
            <a:spLocks noGrp="1"/>
          </p:cNvSpPr>
          <p:nvPr>
            <p:ph type="body" sz="quarter" idx="16"/>
          </p:nvPr>
        </p:nvSpPr>
        <p:spPr>
          <a:xfrm>
            <a:off x="2438400"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8" name="Textplatzhalter 24"/>
          <p:cNvSpPr>
            <a:spLocks noGrp="1"/>
          </p:cNvSpPr>
          <p:nvPr>
            <p:ph type="body" sz="quarter" idx="17"/>
          </p:nvPr>
        </p:nvSpPr>
        <p:spPr>
          <a:xfrm>
            <a:off x="6355169"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Tree>
    <p:extLst>
      <p:ext uri="{BB962C8B-B14F-4D97-AF65-F5344CB8AC3E}">
        <p14:creationId xmlns:p14="http://schemas.microsoft.com/office/powerpoint/2010/main" val="1847984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K:KK_Aufgaben_des_SKKK_Textchart">
    <p:spTree>
      <p:nvGrpSpPr>
        <p:cNvPr id="1" name=""/>
        <p:cNvGrpSpPr/>
        <p:nvPr/>
      </p:nvGrpSpPr>
      <p:grpSpPr>
        <a:xfrm>
          <a:off x="0" y="0"/>
          <a:ext cx="0" cy="0"/>
          <a:chOff x="0" y="0"/>
          <a:chExt cx="0" cy="0"/>
        </a:xfrm>
      </p:grpSpPr>
      <p:sp>
        <p:nvSpPr>
          <p:cNvPr id="18" name="Rechteck 17"/>
          <p:cNvSpPr/>
          <p:nvPr userDrawn="1"/>
        </p:nvSpPr>
        <p:spPr>
          <a:xfrm>
            <a:off x="1023938" y="4697413"/>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9" name="Rechteck 18"/>
          <p:cNvSpPr/>
          <p:nvPr userDrawn="1"/>
        </p:nvSpPr>
        <p:spPr>
          <a:xfrm>
            <a:off x="4935538" y="4697413"/>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0" name="Rechteck 19"/>
          <p:cNvSpPr/>
          <p:nvPr userDrawn="1"/>
        </p:nvSpPr>
        <p:spPr>
          <a:xfrm>
            <a:off x="1023938" y="2733675"/>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1" name="Rechteck 20"/>
          <p:cNvSpPr/>
          <p:nvPr userDrawn="1"/>
        </p:nvSpPr>
        <p:spPr>
          <a:xfrm>
            <a:off x="4935538" y="2733675"/>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2" name="Textfeld 11"/>
          <p:cNvSpPr txBox="1">
            <a:spLocks noChangeArrowheads="1"/>
          </p:cNvSpPr>
          <p:nvPr userDrawn="1"/>
        </p:nvSpPr>
        <p:spPr bwMode="auto">
          <a:xfrm>
            <a:off x="649288" y="1633538"/>
            <a:ext cx="57054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2000" b="1">
                <a:latin typeface="Arial" panose="020B0604020202020204" pitchFamily="34" charset="0"/>
                <a:cs typeface="Arial" panose="020B0604020202020204" pitchFamily="34" charset="0"/>
              </a:rPr>
              <a:t>Information &amp; Beratung zum Klimaschutz </a:t>
            </a:r>
          </a:p>
        </p:txBody>
      </p:sp>
      <p:sp>
        <p:nvSpPr>
          <p:cNvPr id="23" name="Textfeld 12"/>
          <p:cNvSpPr txBox="1">
            <a:spLocks noChangeArrowheads="1"/>
          </p:cNvSpPr>
          <p:nvPr userDrawn="1"/>
        </p:nvSpPr>
        <p:spPr bwMode="auto">
          <a:xfrm>
            <a:off x="649288" y="433388"/>
            <a:ext cx="57054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2800">
                <a:solidFill>
                  <a:srgbClr val="006B8F"/>
                </a:solidFill>
                <a:latin typeface="Arial" panose="020B0604020202020204" pitchFamily="34" charset="0"/>
                <a:cs typeface="Arial" panose="020B0604020202020204" pitchFamily="34" charset="0"/>
              </a:rPr>
              <a:t>Aufgaben des SK:KK </a:t>
            </a:r>
          </a:p>
        </p:txBody>
      </p:sp>
      <p:sp>
        <p:nvSpPr>
          <p:cNvPr id="10" name="Bildplatzhalter 11"/>
          <p:cNvSpPr>
            <a:spLocks noGrp="1"/>
          </p:cNvSpPr>
          <p:nvPr>
            <p:ph type="pic" sz="quarter" idx="11"/>
          </p:nvPr>
        </p:nvSpPr>
        <p:spPr>
          <a:xfrm>
            <a:off x="900113" y="2531875"/>
            <a:ext cx="1322387" cy="1224458"/>
          </a:xfrm>
          <a:prstGeom prst="rect">
            <a:avLst/>
          </a:prstGeom>
        </p:spPr>
        <p:txBody>
          <a:bodyPr/>
          <a:lstStyle>
            <a:lvl1pPr marL="0" indent="0">
              <a:buNone/>
              <a:defRPr sz="800"/>
            </a:lvl1pPr>
          </a:lstStyle>
          <a:p>
            <a:pPr lvl="0"/>
            <a:endParaRPr lang="de-DE" noProof="0" dirty="0"/>
          </a:p>
        </p:txBody>
      </p:sp>
      <p:sp>
        <p:nvSpPr>
          <p:cNvPr id="11" name="Bildplatzhalter 11"/>
          <p:cNvSpPr>
            <a:spLocks noGrp="1"/>
          </p:cNvSpPr>
          <p:nvPr>
            <p:ph type="pic" sz="quarter" idx="12"/>
          </p:nvPr>
        </p:nvSpPr>
        <p:spPr>
          <a:xfrm>
            <a:off x="4815128" y="2531875"/>
            <a:ext cx="1322387" cy="1224458"/>
          </a:xfrm>
          <a:prstGeom prst="rect">
            <a:avLst/>
          </a:prstGeom>
        </p:spPr>
        <p:txBody>
          <a:bodyPr/>
          <a:lstStyle>
            <a:lvl1pPr marL="0" indent="0">
              <a:buNone/>
              <a:defRPr sz="800"/>
            </a:lvl1pPr>
          </a:lstStyle>
          <a:p>
            <a:pPr lvl="0"/>
            <a:endParaRPr lang="de-DE" noProof="0" dirty="0"/>
          </a:p>
        </p:txBody>
      </p:sp>
      <p:sp>
        <p:nvSpPr>
          <p:cNvPr id="12" name="Bildplatzhalter 11"/>
          <p:cNvSpPr>
            <a:spLocks noGrp="1"/>
          </p:cNvSpPr>
          <p:nvPr>
            <p:ph type="pic" sz="quarter" idx="13"/>
          </p:nvPr>
        </p:nvSpPr>
        <p:spPr>
          <a:xfrm>
            <a:off x="900113" y="4492445"/>
            <a:ext cx="1322387" cy="1224458"/>
          </a:xfrm>
          <a:prstGeom prst="rect">
            <a:avLst/>
          </a:prstGeom>
        </p:spPr>
        <p:txBody>
          <a:bodyPr/>
          <a:lstStyle>
            <a:lvl1pPr marL="0" indent="0">
              <a:buNone/>
              <a:defRPr sz="800"/>
            </a:lvl1pPr>
          </a:lstStyle>
          <a:p>
            <a:pPr lvl="0"/>
            <a:endParaRPr lang="de-DE" noProof="0" dirty="0"/>
          </a:p>
        </p:txBody>
      </p:sp>
      <p:sp>
        <p:nvSpPr>
          <p:cNvPr id="13" name="Bildplatzhalter 11"/>
          <p:cNvSpPr>
            <a:spLocks noGrp="1"/>
          </p:cNvSpPr>
          <p:nvPr>
            <p:ph type="pic" sz="quarter" idx="14"/>
          </p:nvPr>
        </p:nvSpPr>
        <p:spPr>
          <a:xfrm>
            <a:off x="4815128" y="4492445"/>
            <a:ext cx="1322387" cy="1224458"/>
          </a:xfrm>
          <a:prstGeom prst="rect">
            <a:avLst/>
          </a:prstGeom>
        </p:spPr>
        <p:txBody>
          <a:bodyPr/>
          <a:lstStyle>
            <a:lvl1pPr marL="0" indent="0">
              <a:buNone/>
              <a:defRPr sz="800"/>
            </a:lvl1pPr>
          </a:lstStyle>
          <a:p>
            <a:pPr lvl="0"/>
            <a:endParaRPr lang="de-DE" noProof="0" dirty="0"/>
          </a:p>
        </p:txBody>
      </p:sp>
      <p:sp>
        <p:nvSpPr>
          <p:cNvPr id="14" name="Textplatzhalter 24"/>
          <p:cNvSpPr>
            <a:spLocks noGrp="1"/>
          </p:cNvSpPr>
          <p:nvPr>
            <p:ph type="body" sz="quarter" idx="15"/>
          </p:nvPr>
        </p:nvSpPr>
        <p:spPr>
          <a:xfrm>
            <a:off x="2438400"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5" name="Textplatzhalter 24"/>
          <p:cNvSpPr>
            <a:spLocks noGrp="1"/>
          </p:cNvSpPr>
          <p:nvPr>
            <p:ph type="body" sz="quarter" idx="16"/>
          </p:nvPr>
        </p:nvSpPr>
        <p:spPr>
          <a:xfrm>
            <a:off x="6355169"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6" name="Textplatzhalter 24"/>
          <p:cNvSpPr>
            <a:spLocks noGrp="1"/>
          </p:cNvSpPr>
          <p:nvPr>
            <p:ph type="body" sz="quarter" idx="17"/>
          </p:nvPr>
        </p:nvSpPr>
        <p:spPr>
          <a:xfrm>
            <a:off x="2438400"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7" name="Textplatzhalter 24"/>
          <p:cNvSpPr>
            <a:spLocks noGrp="1"/>
          </p:cNvSpPr>
          <p:nvPr>
            <p:ph type="body" sz="quarter" idx="18"/>
          </p:nvPr>
        </p:nvSpPr>
        <p:spPr>
          <a:xfrm>
            <a:off x="6355169"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Tree>
    <p:extLst>
      <p:ext uri="{BB962C8B-B14F-4D97-AF65-F5344CB8AC3E}">
        <p14:creationId xmlns:p14="http://schemas.microsoft.com/office/powerpoint/2010/main" val="187736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K:KK_Textchart">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0"/>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0" name="Textplatzhalter 19"/>
          <p:cNvSpPr>
            <a:spLocks noGrp="1"/>
          </p:cNvSpPr>
          <p:nvPr>
            <p:ph type="body" sz="quarter" idx="11"/>
          </p:nvPr>
        </p:nvSpPr>
        <p:spPr>
          <a:xfrm>
            <a:off x="649287" y="2132856"/>
            <a:ext cx="7845425" cy="3959969"/>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409890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K:KK_Textchart_ohne_Sub">
    <p:spTree>
      <p:nvGrpSpPr>
        <p:cNvPr id="1" name=""/>
        <p:cNvGrpSpPr/>
        <p:nvPr/>
      </p:nvGrpSpPr>
      <p:grpSpPr>
        <a:xfrm>
          <a:off x="0" y="0"/>
          <a:ext cx="0" cy="0"/>
          <a:chOff x="0" y="0"/>
          <a:chExt cx="0" cy="0"/>
        </a:xfrm>
      </p:grpSpPr>
      <p:sp>
        <p:nvSpPr>
          <p:cNvPr id="4" name="Textfeld 6"/>
          <p:cNvSpPr txBox="1">
            <a:spLocks noChangeArrowheads="1"/>
          </p:cNvSpPr>
          <p:nvPr userDrawn="1"/>
        </p:nvSpPr>
        <p:spPr bwMode="auto">
          <a:xfrm>
            <a:off x="-8647113" y="-254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20" name="Textplatzhalter 19"/>
          <p:cNvSpPr>
            <a:spLocks noGrp="1"/>
          </p:cNvSpPr>
          <p:nvPr>
            <p:ph type="body" sz="quarter" idx="11"/>
          </p:nvPr>
        </p:nvSpPr>
        <p:spPr>
          <a:xfrm>
            <a:off x="649287" y="1628776"/>
            <a:ext cx="7845425"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3470629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K:KK_Tabelle_Gross">
    <p:spTree>
      <p:nvGrpSpPr>
        <p:cNvPr id="1" name=""/>
        <p:cNvGrpSpPr/>
        <p:nvPr/>
      </p:nvGrpSpPr>
      <p:grpSpPr>
        <a:xfrm>
          <a:off x="0" y="0"/>
          <a:ext cx="0" cy="0"/>
          <a:chOff x="0" y="0"/>
          <a:chExt cx="0" cy="0"/>
        </a:xfrm>
      </p:grpSpPr>
      <p:sp>
        <p:nvSpPr>
          <p:cNvPr id="6" name="Textfeld 6"/>
          <p:cNvSpPr txBox="1">
            <a:spLocks noChangeArrowheads="1"/>
          </p:cNvSpPr>
          <p:nvPr userDrawn="1"/>
        </p:nvSpPr>
        <p:spPr bwMode="auto">
          <a:xfrm>
            <a:off x="-8647113" y="-254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graphicFrame>
        <p:nvGraphicFramePr>
          <p:cNvPr id="7" name="Tabelle 6"/>
          <p:cNvGraphicFramePr>
            <a:graphicFrameLocks noGrp="1"/>
          </p:cNvGraphicFramePr>
          <p:nvPr/>
        </p:nvGraphicFramePr>
        <p:xfrm>
          <a:off x="655638" y="2133600"/>
          <a:ext cx="7839075" cy="3959225"/>
        </p:xfrm>
        <a:graphic>
          <a:graphicData uri="http://schemas.openxmlformats.org/drawingml/2006/table">
            <a:tbl>
              <a:tblPr firstRow="1" bandRow="1">
                <a:tableStyleId>{5C22544A-7EE6-4342-B048-85BDC9FD1C3A}</a:tableStyleId>
              </a:tblPr>
              <a:tblGrid>
                <a:gridCol w="2613025">
                  <a:extLst>
                    <a:ext uri="{9D8B030D-6E8A-4147-A177-3AD203B41FA5}">
                      <a16:colId xmlns:a16="http://schemas.microsoft.com/office/drawing/2014/main" val="20000"/>
                    </a:ext>
                  </a:extLst>
                </a:gridCol>
                <a:gridCol w="2613025">
                  <a:extLst>
                    <a:ext uri="{9D8B030D-6E8A-4147-A177-3AD203B41FA5}">
                      <a16:colId xmlns:a16="http://schemas.microsoft.com/office/drawing/2014/main" val="20001"/>
                    </a:ext>
                  </a:extLst>
                </a:gridCol>
                <a:gridCol w="2613025">
                  <a:extLst>
                    <a:ext uri="{9D8B030D-6E8A-4147-A177-3AD203B41FA5}">
                      <a16:colId xmlns:a16="http://schemas.microsoft.com/office/drawing/2014/main" val="20002"/>
                    </a:ext>
                  </a:extLst>
                </a:gridCol>
              </a:tblGrid>
              <a:tr h="494903">
                <a:tc>
                  <a:txBody>
                    <a:bodyPr/>
                    <a:lstStyle/>
                    <a:p>
                      <a:endParaRPr lang="de-DE" sz="1400" b="1" i="0" spc="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0"/>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2"/>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4"/>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6"/>
                  </a:ext>
                </a:extLst>
              </a:tr>
              <a:tr h="494903">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0" name="Textplatzhalter 6"/>
          <p:cNvSpPr>
            <a:spLocks noGrp="1"/>
          </p:cNvSpPr>
          <p:nvPr>
            <p:ph type="body" sz="quarter" idx="10"/>
          </p:nvPr>
        </p:nvSpPr>
        <p:spPr>
          <a:xfrm>
            <a:off x="649288"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12" name="Textplatzhalter 6"/>
          <p:cNvSpPr>
            <a:spLocks noGrp="1"/>
          </p:cNvSpPr>
          <p:nvPr>
            <p:ph type="body" sz="quarter" idx="11"/>
          </p:nvPr>
        </p:nvSpPr>
        <p:spPr>
          <a:xfrm>
            <a:off x="3266331"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13" name="Textplatzhalter 6"/>
          <p:cNvSpPr>
            <a:spLocks noGrp="1"/>
          </p:cNvSpPr>
          <p:nvPr>
            <p:ph type="body" sz="quarter" idx="12"/>
          </p:nvPr>
        </p:nvSpPr>
        <p:spPr>
          <a:xfrm>
            <a:off x="5884862"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3409055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K:KK_Textchart_2_Textkasten">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0"/>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0" name="Textplatzhalter 19"/>
          <p:cNvSpPr>
            <a:spLocks noGrp="1"/>
          </p:cNvSpPr>
          <p:nvPr>
            <p:ph type="body" sz="quarter" idx="11"/>
          </p:nvPr>
        </p:nvSpPr>
        <p:spPr>
          <a:xfrm>
            <a:off x="649287" y="2132857"/>
            <a:ext cx="7845425" cy="2232247"/>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5" name="Textplatzhalter 19"/>
          <p:cNvSpPr>
            <a:spLocks noGrp="1"/>
          </p:cNvSpPr>
          <p:nvPr>
            <p:ph type="body" sz="quarter" idx="12"/>
          </p:nvPr>
        </p:nvSpPr>
        <p:spPr>
          <a:xfrm>
            <a:off x="649289"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6" name="Textplatzhalter 19"/>
          <p:cNvSpPr>
            <a:spLocks noGrp="1"/>
          </p:cNvSpPr>
          <p:nvPr>
            <p:ph type="body" sz="quarter" idx="13"/>
          </p:nvPr>
        </p:nvSpPr>
        <p:spPr>
          <a:xfrm>
            <a:off x="4929188"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115660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K:KK_Textchart_2_Textkasten_ohne_Sub">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20" name="Textplatzhalter 19"/>
          <p:cNvSpPr>
            <a:spLocks noGrp="1"/>
          </p:cNvSpPr>
          <p:nvPr>
            <p:ph type="body" sz="quarter" idx="11"/>
          </p:nvPr>
        </p:nvSpPr>
        <p:spPr>
          <a:xfrm>
            <a:off x="649287" y="1628775"/>
            <a:ext cx="7845425" cy="2736329"/>
          </a:xfrm>
          <a:prstGeom prst="rect">
            <a:avLst/>
          </a:prstGeom>
        </p:spPr>
        <p:txBody>
          <a:bodyPr lIns="0" tIns="0" rIns="90000"/>
          <a:lstStyle>
            <a:lvl1pPr marL="0" indent="0">
              <a:lnSpc>
                <a:spcPts val="2800"/>
              </a:lnSpc>
              <a:buNone/>
              <a:defRPr sz="2000"/>
            </a:lvl1pPr>
          </a:lstStyle>
          <a:p>
            <a:pPr lvl="0"/>
            <a:endParaRPr lang="de-DE" dirty="0"/>
          </a:p>
        </p:txBody>
      </p:sp>
      <p:sp>
        <p:nvSpPr>
          <p:cNvPr id="5" name="Textplatzhalter 19"/>
          <p:cNvSpPr>
            <a:spLocks noGrp="1"/>
          </p:cNvSpPr>
          <p:nvPr>
            <p:ph type="body" sz="quarter" idx="12"/>
          </p:nvPr>
        </p:nvSpPr>
        <p:spPr>
          <a:xfrm>
            <a:off x="649289"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6" name="Textplatzhalter 19"/>
          <p:cNvSpPr>
            <a:spLocks noGrp="1"/>
          </p:cNvSpPr>
          <p:nvPr>
            <p:ph type="body" sz="quarter" idx="13"/>
          </p:nvPr>
        </p:nvSpPr>
        <p:spPr>
          <a:xfrm>
            <a:off x="4922838"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2387121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K:KK_Text_und_Bild">
    <p:spTree>
      <p:nvGrpSpPr>
        <p:cNvPr id="1" name=""/>
        <p:cNvGrpSpPr/>
        <p:nvPr/>
      </p:nvGrpSpPr>
      <p:grpSpPr>
        <a:xfrm>
          <a:off x="0" y="0"/>
          <a:ext cx="0" cy="0"/>
          <a:chOff x="0" y="0"/>
          <a:chExt cx="0" cy="0"/>
        </a:xfrm>
      </p:grpSpPr>
      <p:pic>
        <p:nvPicPr>
          <p:cNvPr id="5" name="Bild 2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5148263" y="1628775"/>
            <a:ext cx="4005262"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8"/>
          <p:cNvSpPr txBox="1">
            <a:spLocks noChangeArrowheads="1"/>
          </p:cNvSpPr>
          <p:nvPr userDrawn="1"/>
        </p:nvSpPr>
        <p:spPr bwMode="auto">
          <a:xfrm>
            <a:off x="5138738" y="5816600"/>
            <a:ext cx="2376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Marie Maerz/Shutterstock</a:t>
            </a:r>
          </a:p>
        </p:txBody>
      </p:sp>
      <p:sp>
        <p:nvSpPr>
          <p:cNvPr id="1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9" name="Textplatzhalter 6"/>
          <p:cNvSpPr>
            <a:spLocks noGrp="1"/>
          </p:cNvSpPr>
          <p:nvPr>
            <p:ph type="body" sz="quarter" idx="10"/>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1" name="Textplatzhalter 19"/>
          <p:cNvSpPr>
            <a:spLocks noGrp="1"/>
          </p:cNvSpPr>
          <p:nvPr>
            <p:ph type="body" sz="quarter" idx="11"/>
          </p:nvPr>
        </p:nvSpPr>
        <p:spPr>
          <a:xfrm>
            <a:off x="649287" y="2132856"/>
            <a:ext cx="4273551" cy="3959969"/>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3233168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SK:KK_Titelchart_vierzeilig">
    <p:spTree>
      <p:nvGrpSpPr>
        <p:cNvPr id="1" name=""/>
        <p:cNvGrpSpPr/>
        <p:nvPr/>
      </p:nvGrpSpPr>
      <p:grpSpPr>
        <a:xfrm>
          <a:off x="0" y="0"/>
          <a:ext cx="0" cy="0"/>
          <a:chOff x="0" y="0"/>
          <a:chExt cx="0" cy="0"/>
        </a:xfrm>
      </p:grpSpPr>
      <p:pic>
        <p:nvPicPr>
          <p:cNvPr id="2" name="Grafik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6513" y="0"/>
            <a:ext cx="9217025" cy="5817563"/>
          </a:xfrm>
          <a:prstGeom prst="rect">
            <a:avLst/>
          </a:prstGeom>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3875"/>
            <a:ext cx="2376488" cy="27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dirty="0" smtClean="0">
                <a:solidFill>
                  <a:schemeClr val="bg1"/>
                </a:solidFill>
                <a:latin typeface="Arial" panose="020B0604020202020204" pitchFamily="34" charset="0"/>
                <a:cs typeface="Arial" panose="020B0604020202020204" pitchFamily="34" charset="0"/>
              </a:rPr>
              <a:t>© </a:t>
            </a:r>
            <a:r>
              <a:rPr lang="en-US" altLang="de-DE" sz="900" dirty="0" smtClean="0">
                <a:solidFill>
                  <a:schemeClr val="bg1"/>
                </a:solidFill>
                <a:latin typeface="Arial" panose="020B0604020202020204" pitchFamily="34" charset="0"/>
                <a:cs typeface="Arial" panose="020B0604020202020204" pitchFamily="34" charset="0"/>
              </a:rPr>
              <a:t>2019 </a:t>
            </a:r>
            <a:r>
              <a:rPr lang="en-US" altLang="de-DE" sz="900" dirty="0" err="1" smtClean="0">
                <a:solidFill>
                  <a:schemeClr val="bg1"/>
                </a:solidFill>
                <a:latin typeface="Arial" panose="020B0604020202020204" pitchFamily="34" charset="0"/>
                <a:cs typeface="Arial" panose="020B0604020202020204" pitchFamily="34" charset="0"/>
              </a:rPr>
              <a:t>zendograph</a:t>
            </a:r>
            <a:r>
              <a:rPr lang="en-US" altLang="de-DE" sz="900" dirty="0" smtClean="0">
                <a:solidFill>
                  <a:schemeClr val="bg1"/>
                </a:solidFill>
                <a:latin typeface="Arial" panose="020B0604020202020204" pitchFamily="34" charset="0"/>
                <a:cs typeface="Arial" panose="020B0604020202020204" pitchFamily="34" charset="0"/>
              </a:rPr>
              <a:t>/</a:t>
            </a:r>
            <a:r>
              <a:rPr lang="en-US" altLang="de-DE" sz="900" dirty="0" err="1" smtClean="0">
                <a:solidFill>
                  <a:schemeClr val="bg1"/>
                </a:solidFill>
                <a:latin typeface="Arial" panose="020B0604020202020204" pitchFamily="34" charset="0"/>
                <a:cs typeface="Arial" panose="020B0604020202020204" pitchFamily="34" charset="0"/>
              </a:rPr>
              <a:t>Shutterstock</a:t>
            </a:r>
            <a:endParaRPr lang="de-DE" altLang="de-DE" sz="900" dirty="0">
              <a:solidFill>
                <a:schemeClr val="bg1"/>
              </a:solidFill>
              <a:latin typeface="Arial" panose="020B0604020202020204" pitchFamily="34" charset="0"/>
              <a:cs typeface="Arial" panose="020B0604020202020204" pitchFamily="34" charset="0"/>
            </a:endParaRP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40200444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K:KK_Text_und_Bild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B13695C-DCA3-BE60-CEC4-072C582C960A}"/>
              </a:ext>
            </a:extLst>
          </p:cNvPr>
          <p:cNvSpPr>
            <a:spLocks noGrp="1"/>
          </p:cNvSpPr>
          <p:nvPr>
            <p:ph type="pic" sz="quarter" idx="12"/>
          </p:nvPr>
        </p:nvSpPr>
        <p:spPr>
          <a:xfrm>
            <a:off x="5148263" y="1628775"/>
            <a:ext cx="3995737" cy="4464050"/>
          </a:xfrm>
          <a:prstGeom prst="rect">
            <a:avLst/>
          </a:prstGeom>
        </p:spPr>
        <p:txBody>
          <a:bodyPr/>
          <a:lstStyle/>
          <a:p>
            <a:pPr lvl="0"/>
            <a:endParaRPr lang="de-DE" noProof="0"/>
          </a:p>
        </p:txBody>
      </p:sp>
      <p:sp>
        <p:nvSpPr>
          <p:cNvPr id="1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4" name="Textplatzhalter 19"/>
          <p:cNvSpPr>
            <a:spLocks noGrp="1"/>
          </p:cNvSpPr>
          <p:nvPr>
            <p:ph type="body" sz="quarter" idx="11"/>
          </p:nvPr>
        </p:nvSpPr>
        <p:spPr>
          <a:xfrm>
            <a:off x="649287" y="1628776"/>
            <a:ext cx="4273551"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2274067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K:KK_Grafik/Bild/Tabelle/Info">
    <p:spTree>
      <p:nvGrpSpPr>
        <p:cNvPr id="1" name=""/>
        <p:cNvGrpSpPr/>
        <p:nvPr/>
      </p:nvGrpSpPr>
      <p:grpSpPr>
        <a:xfrm>
          <a:off x="0" y="0"/>
          <a:ext cx="0" cy="0"/>
          <a:chOff x="0" y="0"/>
          <a:chExt cx="0" cy="0"/>
        </a:xfrm>
      </p:grpSpPr>
      <p:sp>
        <p:nvSpPr>
          <p:cNvPr id="6" name="Inhaltsplatzhalter 5"/>
          <p:cNvSpPr>
            <a:spLocks noGrp="1"/>
          </p:cNvSpPr>
          <p:nvPr>
            <p:ph sz="quarter" idx="10"/>
          </p:nvPr>
        </p:nvSpPr>
        <p:spPr>
          <a:xfrm>
            <a:off x="649288" y="2133599"/>
            <a:ext cx="7845425" cy="3959225"/>
          </a:xfrm>
          <a:prstGeom prst="rect">
            <a:avLst/>
          </a:prstGeom>
        </p:spPr>
        <p:txBody>
          <a:bodyPr/>
          <a:lstStyle>
            <a:lvl1pPr>
              <a:lnSpc>
                <a:spcPts val="2600"/>
              </a:lnSpc>
              <a:defRPr sz="2000">
                <a:sym typeface="Wingdings"/>
              </a:defRPr>
            </a:lvl1pPr>
            <a:lvl2pPr>
              <a:lnSpc>
                <a:spcPts val="2120"/>
              </a:lnSpc>
              <a:defRPr sz="1800">
                <a:sym typeface="Wingdings"/>
              </a:defRPr>
            </a:lvl2pPr>
            <a:lvl3pPr marL="1143000" indent="-228600">
              <a:lnSpc>
                <a:spcPts val="2120"/>
              </a:lnSpc>
              <a:buFont typeface="Wingdings" charset="2"/>
              <a:buChar char="§"/>
              <a:defRPr sz="1800" i="1"/>
            </a:lvl3pPr>
          </a:lstStyle>
          <a:p>
            <a:pPr lvl="0"/>
            <a:r>
              <a:rPr lang="de-DE" smtClean="0"/>
              <a:t>Formatvorlagen des Textmasters bearbeiten</a:t>
            </a:r>
          </a:p>
          <a:p>
            <a:pPr lvl="1"/>
            <a:r>
              <a:rPr lang="de-DE" smtClean="0"/>
              <a:t>Zweite Ebene</a:t>
            </a:r>
          </a:p>
          <a:p>
            <a:pPr lvl="2"/>
            <a:r>
              <a:rPr lang="de-DE" smtClean="0"/>
              <a:t>Dritte Ebene</a:t>
            </a:r>
          </a:p>
        </p:txBody>
      </p:sp>
      <p:sp>
        <p:nvSpPr>
          <p:cNvPr id="9"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0" name="Textplatzhalter 6"/>
          <p:cNvSpPr>
            <a:spLocks noGrp="1"/>
          </p:cNvSpPr>
          <p:nvPr>
            <p:ph type="body" sz="quarter" idx="11"/>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9627637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K:KK_Grafik/Bild/Tabelle/Info_ohne_Sub">
    <p:spTree>
      <p:nvGrpSpPr>
        <p:cNvPr id="1" name=""/>
        <p:cNvGrpSpPr/>
        <p:nvPr/>
      </p:nvGrpSpPr>
      <p:grpSpPr>
        <a:xfrm>
          <a:off x="0" y="0"/>
          <a:ext cx="0" cy="0"/>
          <a:chOff x="0" y="0"/>
          <a:chExt cx="0" cy="0"/>
        </a:xfrm>
      </p:grpSpPr>
      <p:sp>
        <p:nvSpPr>
          <p:cNvPr id="6" name="Inhaltsplatzhalter 5"/>
          <p:cNvSpPr>
            <a:spLocks noGrp="1"/>
          </p:cNvSpPr>
          <p:nvPr>
            <p:ph sz="quarter" idx="10"/>
          </p:nvPr>
        </p:nvSpPr>
        <p:spPr>
          <a:xfrm>
            <a:off x="649288" y="1628775"/>
            <a:ext cx="7845425" cy="4464050"/>
          </a:xfrm>
          <a:prstGeom prst="rect">
            <a:avLst/>
          </a:prstGeom>
        </p:spPr>
        <p:txBody>
          <a:bodyPr/>
          <a:lstStyle>
            <a:lvl1pPr>
              <a:lnSpc>
                <a:spcPts val="2600"/>
              </a:lnSpc>
              <a:defRPr sz="2000">
                <a:sym typeface="Wingdings"/>
              </a:defRPr>
            </a:lvl1pPr>
            <a:lvl2pPr>
              <a:lnSpc>
                <a:spcPts val="2120"/>
              </a:lnSpc>
              <a:defRPr sz="1800">
                <a:sym typeface="Wingdings"/>
              </a:defRPr>
            </a:lvl2pPr>
            <a:lvl3pPr marL="1143000" indent="-228600">
              <a:lnSpc>
                <a:spcPts val="2120"/>
              </a:lnSpc>
              <a:buFont typeface="Wingdings" charset="2"/>
              <a:buChar char="§"/>
              <a:defRPr sz="1800" i="1"/>
            </a:lvl3pPr>
          </a:lstStyle>
          <a:p>
            <a:pPr lvl="0"/>
            <a:r>
              <a:rPr lang="de-DE" smtClean="0"/>
              <a:t>Formatvorlagen des Textmasters bearbeiten</a:t>
            </a:r>
          </a:p>
          <a:p>
            <a:pPr lvl="1"/>
            <a:r>
              <a:rPr lang="de-DE" smtClean="0"/>
              <a:t>Zweite Ebene</a:t>
            </a:r>
          </a:p>
          <a:p>
            <a:pPr lvl="2"/>
            <a:r>
              <a:rPr lang="de-DE" smtClean="0"/>
              <a:t>Dritte Ebene</a:t>
            </a:r>
          </a:p>
        </p:txBody>
      </p:sp>
      <p:sp>
        <p:nvSpPr>
          <p:cNvPr id="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5043466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K:KK_Tabelle">
    <p:spTree>
      <p:nvGrpSpPr>
        <p:cNvPr id="1" name=""/>
        <p:cNvGrpSpPr/>
        <p:nvPr/>
      </p:nvGrpSpPr>
      <p:grpSpPr>
        <a:xfrm>
          <a:off x="0" y="0"/>
          <a:ext cx="0" cy="0"/>
          <a:chOff x="0" y="0"/>
          <a:chExt cx="0" cy="0"/>
        </a:xfrm>
      </p:grpSpPr>
      <p:sp>
        <p:nvSpPr>
          <p:cNvPr id="3" name="Tabellenplatzhalter 2"/>
          <p:cNvSpPr>
            <a:spLocks noGrp="1"/>
          </p:cNvSpPr>
          <p:nvPr>
            <p:ph type="tbl" sz="quarter" idx="11"/>
          </p:nvPr>
        </p:nvSpPr>
        <p:spPr>
          <a:xfrm>
            <a:off x="649288" y="2133600"/>
            <a:ext cx="7845425" cy="3959224"/>
          </a:xfrm>
          <a:prstGeom prst="rect">
            <a:avLst/>
          </a:prstGeom>
        </p:spPr>
        <p:txBody>
          <a:bodyPr/>
          <a:lstStyle>
            <a:lvl1pPr>
              <a:defRPr/>
            </a:lvl1pPr>
          </a:lstStyle>
          <a:p>
            <a:pPr lvl="0"/>
            <a:endParaRPr lang="de-DE" noProof="0"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2"/>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14274230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K:KK_Tabelle_ohne_Sub">
    <p:spTree>
      <p:nvGrpSpPr>
        <p:cNvPr id="1" name=""/>
        <p:cNvGrpSpPr/>
        <p:nvPr/>
      </p:nvGrpSpPr>
      <p:grpSpPr>
        <a:xfrm>
          <a:off x="0" y="0"/>
          <a:ext cx="0" cy="0"/>
          <a:chOff x="0" y="0"/>
          <a:chExt cx="0" cy="0"/>
        </a:xfrm>
      </p:grpSpPr>
      <p:sp>
        <p:nvSpPr>
          <p:cNvPr id="3" name="Tabellenplatzhalter 2"/>
          <p:cNvSpPr>
            <a:spLocks noGrp="1"/>
          </p:cNvSpPr>
          <p:nvPr>
            <p:ph type="tbl" sz="quarter" idx="11"/>
          </p:nvPr>
        </p:nvSpPr>
        <p:spPr>
          <a:xfrm>
            <a:off x="649288" y="1628775"/>
            <a:ext cx="7845425" cy="4464050"/>
          </a:xfrm>
          <a:prstGeom prst="rect">
            <a:avLst/>
          </a:prstGeom>
        </p:spPr>
        <p:txBody>
          <a:bodyPr/>
          <a:lstStyle>
            <a:lvl1pPr>
              <a:defRPr/>
            </a:lvl1pPr>
          </a:lstStyle>
          <a:p>
            <a:pPr lvl="0"/>
            <a:endParaRPr lang="de-DE" noProof="0" dirty="0"/>
          </a:p>
        </p:txBody>
      </p:sp>
      <p:sp>
        <p:nvSpPr>
          <p:cNvPr id="7"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967419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K:KK_Bulletpoints_2_Ebenen_und_Bi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35C52A4-D91F-BBDA-5A00-3594250AB1D9}"/>
              </a:ext>
            </a:extLst>
          </p:cNvPr>
          <p:cNvSpPr>
            <a:spLocks noGrp="1"/>
          </p:cNvSpPr>
          <p:nvPr>
            <p:ph type="pic" sz="quarter" idx="14"/>
          </p:nvPr>
        </p:nvSpPr>
        <p:spPr>
          <a:xfrm>
            <a:off x="5138738" y="1628775"/>
            <a:ext cx="4005262" cy="4464050"/>
          </a:xfrm>
          <a:prstGeom prst="rect">
            <a:avLst/>
          </a:prstGeom>
        </p:spPr>
        <p:txBody>
          <a:bodyPr/>
          <a:lstStyle/>
          <a:p>
            <a:pPr lvl="0"/>
            <a:endParaRPr lang="de-DE" noProof="0"/>
          </a:p>
        </p:txBody>
      </p:sp>
      <p:sp>
        <p:nvSpPr>
          <p:cNvPr id="10" name="Textplatzhalter 9"/>
          <p:cNvSpPr>
            <a:spLocks noGrp="1"/>
          </p:cNvSpPr>
          <p:nvPr>
            <p:ph type="body" sz="quarter" idx="12"/>
          </p:nvPr>
        </p:nvSpPr>
        <p:spPr>
          <a:xfrm>
            <a:off x="649288" y="2133599"/>
            <a:ext cx="4273601"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6"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5191874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K:KK_Bulletpoints_2_Ebenen_und_Bild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606DF375-D1E4-F074-46C9-525FE8138038}"/>
              </a:ext>
            </a:extLst>
          </p:cNvPr>
          <p:cNvSpPr>
            <a:spLocks noGrp="1"/>
          </p:cNvSpPr>
          <p:nvPr>
            <p:ph type="pic" sz="quarter" idx="13"/>
          </p:nvPr>
        </p:nvSpPr>
        <p:spPr>
          <a:xfrm>
            <a:off x="5148263" y="1628775"/>
            <a:ext cx="3995737" cy="4464050"/>
          </a:xfrm>
          <a:prstGeom prst="rect">
            <a:avLst/>
          </a:prstGeom>
        </p:spPr>
        <p:txBody>
          <a:bodyPr/>
          <a:lstStyle/>
          <a:p>
            <a:pPr lvl="0"/>
            <a:endParaRPr lang="de-DE" noProof="0"/>
          </a:p>
        </p:txBody>
      </p:sp>
      <p:sp>
        <p:nvSpPr>
          <p:cNvPr id="10" name="Textplatzhalter 9"/>
          <p:cNvSpPr>
            <a:spLocks noGrp="1"/>
          </p:cNvSpPr>
          <p:nvPr>
            <p:ph type="body" sz="quarter" idx="12"/>
          </p:nvPr>
        </p:nvSpPr>
        <p:spPr>
          <a:xfrm>
            <a:off x="649288" y="1628775"/>
            <a:ext cx="4273601" cy="4464049"/>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4019092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K:KK_Objekt_Bulletpoint">
    <p:spTree>
      <p:nvGrpSpPr>
        <p:cNvPr id="1" name=""/>
        <p:cNvGrpSpPr/>
        <p:nvPr/>
      </p:nvGrpSpPr>
      <p:grpSpPr>
        <a:xfrm>
          <a:off x="0" y="0"/>
          <a:ext cx="0" cy="0"/>
          <a:chOff x="0" y="0"/>
          <a:chExt cx="0" cy="0"/>
        </a:xfrm>
      </p:grpSpPr>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5" name="Inhaltsplatzhalter 4"/>
          <p:cNvSpPr>
            <a:spLocks noGrp="1"/>
          </p:cNvSpPr>
          <p:nvPr>
            <p:ph sz="quarter" idx="15"/>
          </p:nvPr>
        </p:nvSpPr>
        <p:spPr>
          <a:xfrm>
            <a:off x="649288" y="1628775"/>
            <a:ext cx="3922712" cy="4464049"/>
          </a:xfrm>
          <a:prstGeom prst="rect">
            <a:avLst/>
          </a:prstGeom>
        </p:spPr>
        <p:txBody>
          <a:bodyPr/>
          <a:lstStyle>
            <a:lvl1pPr marL="0" indent="0">
              <a:buNone/>
              <a:defRPr sz="2000"/>
            </a:lvl1pPr>
          </a:lstStyle>
          <a:p>
            <a:pPr lvl="0"/>
            <a:endParaRPr lang="de-DE" dirty="0"/>
          </a:p>
        </p:txBody>
      </p:sp>
      <p:sp>
        <p:nvSpPr>
          <p:cNvPr id="12"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5" name="Textplatzhalter 6"/>
          <p:cNvSpPr>
            <a:spLocks noGrp="1"/>
          </p:cNvSpPr>
          <p:nvPr>
            <p:ph type="body" sz="quarter" idx="13"/>
          </p:nvPr>
        </p:nvSpPr>
        <p:spPr>
          <a:xfrm>
            <a:off x="4922838"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158619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K:KK_Objekt_Bulletpoint_ohne_Sub">
    <p:spTree>
      <p:nvGrpSpPr>
        <p:cNvPr id="1" name=""/>
        <p:cNvGrpSpPr/>
        <p:nvPr/>
      </p:nvGrpSpPr>
      <p:grpSpPr>
        <a:xfrm>
          <a:off x="0" y="0"/>
          <a:ext cx="0" cy="0"/>
          <a:chOff x="0" y="0"/>
          <a:chExt cx="0" cy="0"/>
        </a:xfrm>
      </p:grpSpPr>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5" name="Inhaltsplatzhalter 4"/>
          <p:cNvSpPr>
            <a:spLocks noGrp="1"/>
          </p:cNvSpPr>
          <p:nvPr>
            <p:ph sz="quarter" idx="15"/>
          </p:nvPr>
        </p:nvSpPr>
        <p:spPr>
          <a:xfrm>
            <a:off x="649288" y="1628775"/>
            <a:ext cx="3922712" cy="4464050"/>
          </a:xfrm>
          <a:prstGeom prst="rect">
            <a:avLst/>
          </a:prstGeom>
        </p:spPr>
        <p:txBody>
          <a:bodyPr/>
          <a:lstStyle>
            <a:lvl1pPr marL="0" indent="0">
              <a:buNone/>
              <a:defRPr sz="2000"/>
            </a:lvl1pPr>
          </a:lstStyle>
          <a:p>
            <a:pPr lvl="0"/>
            <a:endParaRPr lang="de-DE"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16019049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K:KK_Bild_Bulletpoint">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F48BE6A-C364-D849-7864-8A4C2F5AB328}"/>
              </a:ext>
            </a:extLst>
          </p:cNvPr>
          <p:cNvSpPr>
            <a:spLocks noGrp="1"/>
          </p:cNvSpPr>
          <p:nvPr>
            <p:ph type="pic" sz="quarter" idx="15"/>
          </p:nvPr>
        </p:nvSpPr>
        <p:spPr>
          <a:xfrm>
            <a:off x="0" y="1628775"/>
            <a:ext cx="4572000" cy="4471988"/>
          </a:xfrm>
          <a:prstGeom prst="rect">
            <a:avLst/>
          </a:prstGeom>
        </p:spPr>
        <p:txBody>
          <a:bodyPr/>
          <a:lstStyle/>
          <a:p>
            <a:pPr lvl="0"/>
            <a:endParaRPr lang="de-DE" noProof="0"/>
          </a:p>
        </p:txBody>
      </p:sp>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0"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2" name="Textplatzhalter 6"/>
          <p:cNvSpPr>
            <a:spLocks noGrp="1"/>
          </p:cNvSpPr>
          <p:nvPr>
            <p:ph type="body" sz="quarter" idx="13"/>
          </p:nvPr>
        </p:nvSpPr>
        <p:spPr>
          <a:xfrm>
            <a:off x="4922838"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79019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SK:KK_Titelchart_vierzeilig">
    <p:spTree>
      <p:nvGrpSpPr>
        <p:cNvPr id="1" name=""/>
        <p:cNvGrpSpPr/>
        <p:nvPr/>
      </p:nvGrpSpPr>
      <p:grpSpPr>
        <a:xfrm>
          <a:off x="0" y="0"/>
          <a:ext cx="0" cy="0"/>
          <a:chOff x="0" y="0"/>
          <a:chExt cx="0" cy="0"/>
        </a:xfrm>
      </p:grpSpPr>
      <p:pic>
        <p:nvPicPr>
          <p:cNvPr id="4" name="Bild 12"/>
          <p:cNvPicPr>
            <a:picLocks noChangeAspect="1"/>
          </p:cNvPicPr>
          <p:nvPr userDrawn="1"/>
        </p:nvPicPr>
        <p:blipFill>
          <a:blip r:embed="rId2" cstate="print">
            <a:extLst>
              <a:ext uri="{28A0092B-C50C-407E-A947-70E740481C1C}">
                <a14:useLocalDpi xmlns:a14="http://schemas.microsoft.com/office/drawing/2010/main"/>
              </a:ext>
            </a:extLst>
          </a:blip>
          <a:srcRect t="-6760" b="-270"/>
          <a:stretch>
            <a:fillRect/>
          </a:stretch>
        </p:blipFill>
        <p:spPr bwMode="auto">
          <a:xfrm>
            <a:off x="0" y="-655638"/>
            <a:ext cx="9144000" cy="65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2288"/>
            <a:ext cx="23764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bbernard/shutterstock</a:t>
            </a: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39789996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K:KK_Bild_Bulletpoint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5D2B069-519F-3DB5-9317-4D6C6575DA2C}"/>
              </a:ext>
            </a:extLst>
          </p:cNvPr>
          <p:cNvSpPr>
            <a:spLocks noGrp="1"/>
          </p:cNvSpPr>
          <p:nvPr>
            <p:ph type="pic" sz="quarter" idx="15"/>
          </p:nvPr>
        </p:nvSpPr>
        <p:spPr>
          <a:xfrm>
            <a:off x="0" y="1628775"/>
            <a:ext cx="4572000" cy="4471988"/>
          </a:xfrm>
          <a:prstGeom prst="rect">
            <a:avLst/>
          </a:prstGeom>
        </p:spPr>
        <p:txBody>
          <a:bodyPr/>
          <a:lstStyle/>
          <a:p>
            <a:pPr lvl="0"/>
            <a:endParaRPr lang="de-DE" noProof="0"/>
          </a:p>
        </p:txBody>
      </p:sp>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9"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9739743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K:KK_Vergleich_Bulletpoint">
    <p:spTree>
      <p:nvGrpSpPr>
        <p:cNvPr id="1" name=""/>
        <p:cNvGrpSpPr/>
        <p:nvPr/>
      </p:nvGrpSpPr>
      <p:grpSpPr>
        <a:xfrm>
          <a:off x="0" y="0"/>
          <a:ext cx="0" cy="0"/>
          <a:chOff x="0" y="0"/>
          <a:chExt cx="0" cy="0"/>
        </a:xfrm>
      </p:grpSpPr>
      <p:sp>
        <p:nvSpPr>
          <p:cNvPr id="10" name="Textplatzhalter 9"/>
          <p:cNvSpPr>
            <a:spLocks noGrp="1"/>
          </p:cNvSpPr>
          <p:nvPr>
            <p:ph type="body" sz="quarter" idx="12"/>
          </p:nvPr>
        </p:nvSpPr>
        <p:spPr>
          <a:xfrm>
            <a:off x="649288" y="2133599"/>
            <a:ext cx="3587749"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6"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931969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K:KK_Vergleich_Bulletpoint_ohne Sub">
    <p:spTree>
      <p:nvGrpSpPr>
        <p:cNvPr id="1" name=""/>
        <p:cNvGrpSpPr/>
        <p:nvPr/>
      </p:nvGrpSpPr>
      <p:grpSpPr>
        <a:xfrm>
          <a:off x="0" y="0"/>
          <a:ext cx="0" cy="0"/>
          <a:chOff x="0" y="0"/>
          <a:chExt cx="0" cy="0"/>
        </a:xfrm>
      </p:grpSpPr>
      <p:sp>
        <p:nvSpPr>
          <p:cNvPr id="10" name="Textplatzhalter 9"/>
          <p:cNvSpPr>
            <a:spLocks noGrp="1"/>
          </p:cNvSpPr>
          <p:nvPr>
            <p:ph type="body" sz="quarter" idx="12"/>
          </p:nvPr>
        </p:nvSpPr>
        <p:spPr>
          <a:xfrm>
            <a:off x="649288" y="1628775"/>
            <a:ext cx="3587749"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38980503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K:KK_Textkasten_farbig">
    <p:spTree>
      <p:nvGrpSpPr>
        <p:cNvPr id="1" name=""/>
        <p:cNvGrpSpPr/>
        <p:nvPr/>
      </p:nvGrpSpPr>
      <p:grpSpPr>
        <a:xfrm>
          <a:off x="0" y="0"/>
          <a:ext cx="0" cy="0"/>
          <a:chOff x="0" y="0"/>
          <a:chExt cx="0" cy="0"/>
        </a:xfrm>
      </p:grpSpPr>
      <p:sp>
        <p:nvSpPr>
          <p:cNvPr id="6" name="Textplatzhalter 19"/>
          <p:cNvSpPr>
            <a:spLocks noGrp="1"/>
          </p:cNvSpPr>
          <p:nvPr>
            <p:ph type="body" sz="quarter" idx="11"/>
          </p:nvPr>
        </p:nvSpPr>
        <p:spPr>
          <a:xfrm>
            <a:off x="649287" y="2133600"/>
            <a:ext cx="3587751" cy="3959226"/>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7" name="Textplatzhalter 19"/>
          <p:cNvSpPr>
            <a:spLocks noGrp="1"/>
          </p:cNvSpPr>
          <p:nvPr>
            <p:ph type="body" sz="quarter" idx="12"/>
          </p:nvPr>
        </p:nvSpPr>
        <p:spPr>
          <a:xfrm>
            <a:off x="4929188" y="2133600"/>
            <a:ext cx="3565526" cy="3959226"/>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r>
              <a:rPr lang="de-DE" smtClean="0"/>
              <a:t>Formatvorlagen des Textmasters bearbeiten</a:t>
            </a:r>
          </a:p>
        </p:txBody>
      </p:sp>
      <p:sp>
        <p:nvSpPr>
          <p:cNvPr id="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9"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3735488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K:KK_Textkasten_farbig_ohne_Sub">
    <p:spTree>
      <p:nvGrpSpPr>
        <p:cNvPr id="1" name=""/>
        <p:cNvGrpSpPr/>
        <p:nvPr/>
      </p:nvGrpSpPr>
      <p:grpSpPr>
        <a:xfrm>
          <a:off x="0" y="0"/>
          <a:ext cx="0" cy="0"/>
          <a:chOff x="0" y="0"/>
          <a:chExt cx="0" cy="0"/>
        </a:xfrm>
      </p:grpSpPr>
      <p:sp>
        <p:nvSpPr>
          <p:cNvPr id="6" name="Textplatzhalter 19"/>
          <p:cNvSpPr>
            <a:spLocks noGrp="1"/>
          </p:cNvSpPr>
          <p:nvPr>
            <p:ph type="body" sz="quarter" idx="11"/>
          </p:nvPr>
        </p:nvSpPr>
        <p:spPr>
          <a:xfrm>
            <a:off x="649287" y="1628774"/>
            <a:ext cx="3587751" cy="4464051"/>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7" name="Textplatzhalter 19"/>
          <p:cNvSpPr>
            <a:spLocks noGrp="1"/>
          </p:cNvSpPr>
          <p:nvPr>
            <p:ph type="body" sz="quarter" idx="12"/>
          </p:nvPr>
        </p:nvSpPr>
        <p:spPr>
          <a:xfrm>
            <a:off x="4929188" y="1628774"/>
            <a:ext cx="3565526" cy="4464051"/>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r>
              <a:rPr lang="de-DE" smtClean="0"/>
              <a:t>Formatvorlagen des Textmasters bearbeiten</a:t>
            </a:r>
          </a:p>
        </p:txBody>
      </p:sp>
      <p:sp>
        <p:nvSpPr>
          <p:cNvPr id="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42483374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K:KK_Trenner_Zitat">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5" name="Bild 2"/>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57188" y="384175"/>
            <a:ext cx="584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ihandform 5"/>
          <p:cNvSpPr/>
          <p:nvPr userDrawn="1"/>
        </p:nvSpPr>
        <p:spPr>
          <a:xfrm>
            <a:off x="654050" y="1143000"/>
            <a:ext cx="3917950" cy="4621213"/>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a:moveTo>
                  <a:pt x="0" y="0"/>
                </a:moveTo>
                <a:lnTo>
                  <a:pt x="0" y="4641850"/>
                </a:lnTo>
                <a:lnTo>
                  <a:pt x="3956050" y="4641850"/>
                </a:lnTo>
                <a:lnTo>
                  <a:pt x="3956050" y="344805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7" name="Grafik 11"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platzhalter 10"/>
          <p:cNvSpPr>
            <a:spLocks noGrp="1"/>
          </p:cNvSpPr>
          <p:nvPr>
            <p:ph type="body" sz="quarter" idx="10"/>
          </p:nvPr>
        </p:nvSpPr>
        <p:spPr>
          <a:xfrm>
            <a:off x="1544638" y="1204206"/>
            <a:ext cx="6070600" cy="3221744"/>
          </a:xfrm>
          <a:prstGeom prst="rect">
            <a:avLst/>
          </a:prstGeom>
        </p:spPr>
        <p:txBody>
          <a:bodyPr/>
          <a:lstStyle>
            <a:lvl1pPr marL="0" indent="0" algn="ctr">
              <a:lnSpc>
                <a:spcPts val="4400"/>
              </a:lnSpc>
              <a:buNone/>
              <a:defRPr sz="3200" i="1" baseline="0">
                <a:solidFill>
                  <a:schemeClr val="bg1"/>
                </a:solidFill>
                <a:effectLst/>
              </a:defRPr>
            </a:lvl1pPr>
          </a:lstStyle>
          <a:p>
            <a:pPr lvl="0"/>
            <a:r>
              <a:rPr lang="de-DE" smtClean="0"/>
              <a:t>Formatvorlagen des Textmasters bearbeiten</a:t>
            </a:r>
          </a:p>
        </p:txBody>
      </p:sp>
    </p:spTree>
    <p:extLst>
      <p:ext uri="{BB962C8B-B14F-4D97-AF65-F5344CB8AC3E}">
        <p14:creationId xmlns:p14="http://schemas.microsoft.com/office/powerpoint/2010/main" val="2810399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SK:KK_Trenner_Zitat_Alternative">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4050" y="1143000"/>
            <a:ext cx="3917950" cy="4621213"/>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a:moveTo>
                  <a:pt x="0" y="0"/>
                </a:moveTo>
                <a:lnTo>
                  <a:pt x="0" y="4641850"/>
                </a:lnTo>
                <a:lnTo>
                  <a:pt x="3956050" y="4641850"/>
                </a:lnTo>
                <a:lnTo>
                  <a:pt x="3956050" y="344805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3"/>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61950" y="384175"/>
            <a:ext cx="584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platzhalter 10"/>
          <p:cNvSpPr>
            <a:spLocks noGrp="1"/>
          </p:cNvSpPr>
          <p:nvPr>
            <p:ph type="body" sz="quarter" idx="10"/>
          </p:nvPr>
        </p:nvSpPr>
        <p:spPr>
          <a:xfrm>
            <a:off x="1544638" y="1204206"/>
            <a:ext cx="6070600" cy="3221744"/>
          </a:xfrm>
          <a:prstGeom prst="rect">
            <a:avLst/>
          </a:prstGeom>
        </p:spPr>
        <p:txBody>
          <a:bodyPr/>
          <a:lstStyle>
            <a:lvl1pPr marL="0" indent="0" algn="ctr">
              <a:lnSpc>
                <a:spcPts val="4200"/>
              </a:lnSpc>
              <a:buNone/>
              <a:defRPr sz="3200" i="1" baseline="0">
                <a:solidFill>
                  <a:srgbClr val="3E3E3D"/>
                </a:solidFill>
                <a:effectLst/>
              </a:defRPr>
            </a:lvl1pPr>
          </a:lstStyle>
          <a:p>
            <a:pPr lvl="0"/>
            <a:r>
              <a:rPr lang="de-DE" smtClean="0"/>
              <a:t>Formatvorlagen des Textmasters bearbeiten</a:t>
            </a:r>
          </a:p>
        </p:txBody>
      </p:sp>
    </p:spTree>
    <p:extLst>
      <p:ext uri="{BB962C8B-B14F-4D97-AF65-F5344CB8AC3E}">
        <p14:creationId xmlns:p14="http://schemas.microsoft.com/office/powerpoint/2010/main" val="2089696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K:KK_Abschluss_Fragen">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Freihandform 2"/>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chemeClr val="bg1"/>
                </a:solidFill>
                <a:latin typeface="Arial" panose="020B0604020202020204" pitchFamily="34" charset="0"/>
                <a:cs typeface="Arial" panose="020B0604020202020204" pitchFamily="34" charset="0"/>
              </a:rPr>
              <a:t>Haben Sie </a:t>
            </a:r>
          </a:p>
          <a:p>
            <a:pPr algn="ctr" eaLnBrk="1" hangingPunct="1"/>
            <a:r>
              <a:rPr lang="de-DE" altLang="de-DE" sz="4000">
                <a:solidFill>
                  <a:schemeClr val="bg1"/>
                </a:solidFill>
                <a:latin typeface="Arial" panose="020B0604020202020204" pitchFamily="34" charset="0"/>
                <a:cs typeface="Arial" panose="020B0604020202020204" pitchFamily="34" charset="0"/>
              </a:rPr>
              <a:t>Fragen?</a:t>
            </a:r>
          </a:p>
        </p:txBody>
      </p:sp>
      <p:cxnSp>
        <p:nvCxnSpPr>
          <p:cNvPr id="7" name="Gerade Verbindung 14"/>
          <p:cNvCxnSpPr/>
          <p:nvPr userDrawn="1"/>
        </p:nvCxnSpPr>
        <p:spPr>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14"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3863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K:KK_Abschluss_Fragen_Alternative">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Freihandform 2"/>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rgbClr val="3E3E3D"/>
                </a:solidFill>
                <a:latin typeface="Arial" panose="020B0604020202020204" pitchFamily="34" charset="0"/>
                <a:cs typeface="Arial" panose="020B0604020202020204" pitchFamily="34" charset="0"/>
              </a:rPr>
              <a:t>Haben Sie </a:t>
            </a:r>
          </a:p>
          <a:p>
            <a:pPr algn="ctr" eaLnBrk="1" hangingPunct="1"/>
            <a:r>
              <a:rPr lang="de-DE" altLang="de-DE" sz="4000">
                <a:solidFill>
                  <a:srgbClr val="3E3E3D"/>
                </a:solidFill>
                <a:latin typeface="Arial" panose="020B0604020202020204" pitchFamily="34" charset="0"/>
                <a:cs typeface="Arial" panose="020B0604020202020204" pitchFamily="34" charset="0"/>
              </a:rPr>
              <a:t>Fragen?</a:t>
            </a:r>
          </a:p>
        </p:txBody>
      </p:sp>
      <p:cxnSp>
        <p:nvCxnSpPr>
          <p:cNvPr id="7" name="Gerade Verbindung 14"/>
          <p:cNvCxnSpPr/>
          <p:nvPr userDrawn="1"/>
        </p:nvCxnSpPr>
        <p:spPr>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8"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14"/>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419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SK:KK_Abschluss_Fragen">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chemeClr val="bg1"/>
                </a:solidFill>
                <a:latin typeface="Arial" panose="020B0604020202020204" pitchFamily="34" charset="0"/>
                <a:cs typeface="Arial" panose="020B0604020202020204" pitchFamily="34" charset="0"/>
              </a:rPr>
              <a:t>Haben Sie </a:t>
            </a:r>
          </a:p>
          <a:p>
            <a:pPr algn="ctr" eaLnBrk="1" hangingPunct="1"/>
            <a:r>
              <a:rPr lang="de-DE" altLang="de-DE" sz="4000">
                <a:solidFill>
                  <a:schemeClr val="bg1"/>
                </a:solidFill>
                <a:latin typeface="Arial" panose="020B0604020202020204" pitchFamily="34" charset="0"/>
                <a:cs typeface="Arial" panose="020B0604020202020204" pitchFamily="34" charset="0"/>
              </a:rPr>
              <a:t>Fragen?</a:t>
            </a:r>
          </a:p>
        </p:txBody>
      </p:sp>
      <p:cxnSp>
        <p:nvCxnSpPr>
          <p:cNvPr id="8" name="Gerade Verbindung 14"/>
          <p:cNvCxnSpPr/>
          <p:nvPr userDrawn="1"/>
        </p:nvCxnSpPr>
        <p:spPr>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Gerade Verbindung 11"/>
          <p:cNvCxnSpPr/>
          <p:nvPr userDrawn="1"/>
        </p:nvCxnSpPr>
        <p:spPr>
          <a:xfrm>
            <a:off x="1009650" y="4425950"/>
            <a:ext cx="178911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Grafik 15"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44714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K:KK_Titelchart_dreizeilig">
    <p:spTree>
      <p:nvGrpSpPr>
        <p:cNvPr id="1" name=""/>
        <p:cNvGrpSpPr/>
        <p:nvPr/>
      </p:nvGrpSpPr>
      <p:grpSpPr>
        <a:xfrm>
          <a:off x="0" y="0"/>
          <a:ext cx="0" cy="0"/>
          <a:chOff x="0" y="0"/>
          <a:chExt cx="0" cy="0"/>
        </a:xfrm>
      </p:grpSpPr>
      <p:grpSp>
        <p:nvGrpSpPr>
          <p:cNvPr id="4" name="Gruppieren 6"/>
          <p:cNvGrpSpPr>
            <a:grpSpLocks/>
          </p:cNvGrpSpPr>
          <p:nvPr userDrawn="1"/>
        </p:nvGrpSpPr>
        <p:grpSpPr bwMode="auto">
          <a:xfrm>
            <a:off x="5435600" y="5937250"/>
            <a:ext cx="3708400" cy="965200"/>
            <a:chOff x="5436096" y="5903851"/>
            <a:chExt cx="3707904" cy="965193"/>
          </a:xfrm>
        </p:grpSpPr>
        <p:pic>
          <p:nvPicPr>
            <p:cNvPr id="5" name="Grafik 8"/>
            <p:cNvPicPr>
              <a:picLocks noChangeAspect="1"/>
            </p:cNvPicPr>
            <p:nvPr userDrawn="1"/>
          </p:nvPicPr>
          <p:blipFill>
            <a:blip r:embed="rId2"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9"/>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Grafik 10"/>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36513" y="-26988"/>
            <a:ext cx="9217026"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Gerade Verbindung 10"/>
          <p:cNvCxnSpPr/>
          <p:nvPr userDrawn="1"/>
        </p:nvCxnSpPr>
        <p:spPr>
          <a:xfrm>
            <a:off x="1546225" y="3500438"/>
            <a:ext cx="1789113"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9" name="Freihandform 8"/>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0" name="Freihandform 9"/>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1" name="Textfeld 14"/>
          <p:cNvSpPr txBox="1">
            <a:spLocks noChangeArrowheads="1"/>
          </p:cNvSpPr>
          <p:nvPr userDrawn="1"/>
        </p:nvSpPr>
        <p:spPr bwMode="auto">
          <a:xfrm>
            <a:off x="138113" y="5854700"/>
            <a:ext cx="2374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a:t>
            </a:r>
            <a:r>
              <a:rPr lang="fi-FI" altLang="de-DE" sz="900">
                <a:solidFill>
                  <a:schemeClr val="bg1"/>
                </a:solidFill>
                <a:latin typeface="Arial" panose="020B0604020202020204" pitchFamily="34" charset="0"/>
                <a:cs typeface="Arial" panose="020B0604020202020204" pitchFamily="34" charset="0"/>
              </a:rPr>
              <a:t> Kama Tulkibayeva / Unsplash </a:t>
            </a:r>
            <a:endParaRPr lang="de-DE" altLang="de-DE" sz="900">
              <a:solidFill>
                <a:schemeClr val="bg1"/>
              </a:solidFill>
              <a:latin typeface="Arial" panose="020B0604020202020204" pitchFamily="34" charset="0"/>
              <a:cs typeface="Arial" panose="020B0604020202020204" pitchFamily="34" charset="0"/>
            </a:endParaRPr>
          </a:p>
        </p:txBody>
      </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7"/>
            <a:ext cx="7203826" cy="1648730"/>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3754438"/>
            <a:ext cx="5835674" cy="1247912"/>
          </a:xfrm>
          <a:prstGeom prst="rect">
            <a:avLst/>
          </a:prstGeom>
        </p:spPr>
        <p:txBody>
          <a:bodyPr lIns="0" tIns="0" rIns="90000" bIns="46800"/>
          <a:lstStyle>
            <a:lvl1pPr marL="0" marR="0" indent="0" algn="l" defTabSz="914400" rtl="0" eaLnBrk="1" fontAlgn="auto" latinLnBrk="0" hangingPunct="1">
              <a:lnSpc>
                <a:spcPts val="24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29510816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SK:KK_Abschluss_Fragen_Alternative">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rgbClr val="3E3E3D"/>
                </a:solidFill>
                <a:latin typeface="Arial" panose="020B0604020202020204" pitchFamily="34" charset="0"/>
                <a:cs typeface="Arial" panose="020B0604020202020204" pitchFamily="34" charset="0"/>
              </a:rPr>
              <a:t>Haben Sie </a:t>
            </a:r>
          </a:p>
          <a:p>
            <a:pPr algn="ctr" eaLnBrk="1" hangingPunct="1"/>
            <a:r>
              <a:rPr lang="de-DE" altLang="de-DE" sz="4000">
                <a:solidFill>
                  <a:srgbClr val="3E3E3D"/>
                </a:solidFill>
                <a:latin typeface="Arial" panose="020B0604020202020204" pitchFamily="34" charset="0"/>
                <a:cs typeface="Arial" panose="020B0604020202020204" pitchFamily="34" charset="0"/>
              </a:rPr>
              <a:t>Fragen?</a:t>
            </a:r>
          </a:p>
        </p:txBody>
      </p:sp>
      <p:cxnSp>
        <p:nvCxnSpPr>
          <p:cNvPr id="8" name="Gerade Verbindung 14"/>
          <p:cNvCxnSpPr/>
          <p:nvPr userDrawn="1"/>
        </p:nvCxnSpPr>
        <p:spPr>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9"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Gerade Verbindung 11"/>
          <p:cNvCxnSpPr/>
          <p:nvPr userDrawn="1"/>
        </p:nvCxnSpPr>
        <p:spPr>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11" name="Grafik 1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12601708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K:KK_Abschluss_Kontakt">
    <p:spTree>
      <p:nvGrpSpPr>
        <p:cNvPr id="1" name=""/>
        <p:cNvGrpSpPr/>
        <p:nvPr/>
      </p:nvGrpSpPr>
      <p:grpSpPr>
        <a:xfrm>
          <a:off x="0" y="0"/>
          <a:ext cx="0" cy="0"/>
          <a:chOff x="0" y="0"/>
          <a:chExt cx="0" cy="0"/>
        </a:xfrm>
      </p:grpSpPr>
      <p:sp>
        <p:nvSpPr>
          <p:cNvPr id="2" name="Rechteck 1"/>
          <p:cNvSpPr/>
          <p:nvPr userDrawn="1"/>
        </p:nvSpPr>
        <p:spPr>
          <a:xfrm>
            <a:off x="4763" y="9525"/>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4" name="Freihandform 3"/>
          <p:cNvSpPr/>
          <p:nvPr userDrawn="1"/>
        </p:nvSpPr>
        <p:spPr>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5"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11"/>
          <p:cNvSpPr txBox="1">
            <a:spLocks noChangeArrowheads="1"/>
          </p:cNvSpPr>
          <p:nvPr userDrawn="1"/>
        </p:nvSpPr>
        <p:spPr bwMode="auto">
          <a:xfrm>
            <a:off x="3852863" y="1890713"/>
            <a:ext cx="60706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mr-IN" altLang="de-DE" sz="2000">
                <a:solidFill>
                  <a:schemeClr val="bg1"/>
                </a:solidFill>
                <a:latin typeface="Arial" panose="020B0604020202020204" pitchFamily="34" charset="0"/>
                <a:cs typeface="Arial" panose="020B0604020202020204" pitchFamily="34" charset="0"/>
              </a:rPr>
              <a:t>030 39001-170</a:t>
            </a: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chemeClr val="bg1"/>
                </a:solidFill>
                <a:latin typeface="Arial" panose="020B0604020202020204" pitchFamily="34" charset="0"/>
                <a:cs typeface="Arial" panose="020B0604020202020204" pitchFamily="34" charset="0"/>
              </a:rPr>
              <a:t>agentur@klimaschutz.de</a:t>
            </a:r>
          </a:p>
          <a:p>
            <a:pPr eaLnBrk="1" hangingPunct="1">
              <a:lnSpc>
                <a:spcPts val="3000"/>
              </a:lnSpc>
            </a:pP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chemeClr val="bg1"/>
                </a:solidFill>
                <a:latin typeface="Arial" panose="020B0604020202020204" pitchFamily="34" charset="0"/>
                <a:cs typeface="Arial" panose="020B0604020202020204" pitchFamily="34" charset="0"/>
              </a:rPr>
              <a:t>klimaschutz.de/agentur </a:t>
            </a:r>
          </a:p>
        </p:txBody>
      </p:sp>
      <p:pic>
        <p:nvPicPr>
          <p:cNvPr id="7" name="Bild 10"/>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3025775" y="2709863"/>
            <a:ext cx="46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1"/>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3032125" y="3449638"/>
            <a:ext cx="4619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Bild 12"/>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3024188" y="1858963"/>
            <a:ext cx="461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15"/>
          <p:cNvSpPr txBox="1">
            <a:spLocks noChangeArrowheads="1"/>
          </p:cNvSpPr>
          <p:nvPr userDrawn="1"/>
        </p:nvSpPr>
        <p:spPr bwMode="auto">
          <a:xfrm>
            <a:off x="1544638" y="1100138"/>
            <a:ext cx="6070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800">
                <a:solidFill>
                  <a:schemeClr val="bg1"/>
                </a:solidFill>
                <a:latin typeface="Arial" panose="020B0604020202020204" pitchFamily="34" charset="0"/>
                <a:cs typeface="Arial" panose="020B0604020202020204" pitchFamily="34" charset="0"/>
              </a:rPr>
              <a:t>Haben Sie Fragen?</a:t>
            </a:r>
          </a:p>
        </p:txBody>
      </p:sp>
      <p:sp>
        <p:nvSpPr>
          <p:cNvPr id="11" name="Freihandform 10"/>
          <p:cNvSpPr/>
          <p:nvPr userDrawn="1"/>
        </p:nvSpPr>
        <p:spPr>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cxnSp>
        <p:nvCxnSpPr>
          <p:cNvPr id="12" name="Gerade Verbindung 18"/>
          <p:cNvCxnSpPr/>
          <p:nvPr userDrawn="1"/>
        </p:nvCxnSpPr>
        <p:spPr>
          <a:xfrm flipV="1">
            <a:off x="649288" y="947738"/>
            <a:ext cx="0" cy="483076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Grafik 18" descr="Ein Bild, das Schrift, Text, Grafiken, Symbol enthält.&#10;&#10;Automatisch generierte Beschreibung"/>
          <p:cNvPicPr>
            <a:picLocks noChangeAspect="1"/>
          </p:cNvPicPr>
          <p:nvPr userDrawn="1"/>
        </p:nvPicPr>
        <p:blipFill>
          <a:blip r:embed="rId6">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95889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K:KK_Abschluss_Kontakt_Alternative">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4" name="Freihandform 3"/>
          <p:cNvSpPr/>
          <p:nvPr userDrawn="1"/>
        </p:nvSpPr>
        <p:spPr>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Textfeld 10"/>
          <p:cNvSpPr txBox="1">
            <a:spLocks noChangeArrowheads="1"/>
          </p:cNvSpPr>
          <p:nvPr userDrawn="1"/>
        </p:nvSpPr>
        <p:spPr bwMode="auto">
          <a:xfrm>
            <a:off x="3851275" y="1892300"/>
            <a:ext cx="60706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mr-IN" altLang="de-DE" sz="2000">
                <a:solidFill>
                  <a:srgbClr val="3E3E3D"/>
                </a:solidFill>
                <a:latin typeface="Arial" panose="020B0604020202020204" pitchFamily="34" charset="0"/>
                <a:cs typeface="Arial" panose="020B0604020202020204" pitchFamily="34" charset="0"/>
              </a:rPr>
              <a:t>030 39001-170</a:t>
            </a: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rgbClr val="3E3E3D"/>
                </a:solidFill>
                <a:latin typeface="Arial" panose="020B0604020202020204" pitchFamily="34" charset="0"/>
                <a:cs typeface="Arial" panose="020B0604020202020204" pitchFamily="34" charset="0"/>
              </a:rPr>
              <a:t>agentur@klimaschutz.de</a:t>
            </a:r>
          </a:p>
          <a:p>
            <a:pPr eaLnBrk="1" hangingPunct="1">
              <a:lnSpc>
                <a:spcPts val="3000"/>
              </a:lnSpc>
            </a:pP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rgbClr val="3E3E3D"/>
                </a:solidFill>
                <a:latin typeface="Arial" panose="020B0604020202020204" pitchFamily="34" charset="0"/>
                <a:cs typeface="Arial" panose="020B0604020202020204" pitchFamily="34" charset="0"/>
              </a:rPr>
              <a:t>klimaschutz.de/agentur</a:t>
            </a:r>
          </a:p>
        </p:txBody>
      </p:sp>
      <p:sp>
        <p:nvSpPr>
          <p:cNvPr id="6" name="Textfeld 11"/>
          <p:cNvSpPr txBox="1">
            <a:spLocks noChangeArrowheads="1"/>
          </p:cNvSpPr>
          <p:nvPr userDrawn="1"/>
        </p:nvSpPr>
        <p:spPr bwMode="auto">
          <a:xfrm>
            <a:off x="1544638" y="1150938"/>
            <a:ext cx="6070600"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lnSpc>
                <a:spcPts val="2963"/>
              </a:lnSpc>
            </a:pPr>
            <a:r>
              <a:rPr lang="de-DE" altLang="de-DE" sz="2800">
                <a:solidFill>
                  <a:srgbClr val="3E3E3D"/>
                </a:solidFill>
                <a:latin typeface="Arial" panose="020B0604020202020204" pitchFamily="34" charset="0"/>
                <a:cs typeface="Arial" panose="020B0604020202020204" pitchFamily="34" charset="0"/>
              </a:rPr>
              <a:t>Haben Sie Fragen?</a:t>
            </a:r>
          </a:p>
        </p:txBody>
      </p:sp>
      <p:sp>
        <p:nvSpPr>
          <p:cNvPr id="7" name="Freihandform 6"/>
          <p:cNvSpPr/>
          <p:nvPr userDrawn="1"/>
        </p:nvSpPr>
        <p:spPr>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cxnSp>
        <p:nvCxnSpPr>
          <p:cNvPr id="8" name="Gerade Verbindung 18"/>
          <p:cNvCxnSpPr/>
          <p:nvPr userDrawn="1"/>
        </p:nvCxnSpPr>
        <p:spPr>
          <a:xfrm flipV="1">
            <a:off x="649288" y="947738"/>
            <a:ext cx="0" cy="4830762"/>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9" name="Bild 2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 2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3028950" y="3449638"/>
            <a:ext cx="4619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Bild 26"/>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3024188" y="2703513"/>
            <a:ext cx="4683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Bild 27"/>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3025775" y="1862138"/>
            <a:ext cx="461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18"/>
          <p:cNvPicPr>
            <a:picLocks noChangeAspect="1"/>
          </p:cNvPicPr>
          <p:nvPr userDrawn="1"/>
        </p:nvPicPr>
        <p:blipFill>
          <a:blip r:embed="rId6">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5045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SK:KK_Objekt_Bulletpoint_ohne_Sub">
    <p:spTree>
      <p:nvGrpSpPr>
        <p:cNvPr id="1" name=""/>
        <p:cNvGrpSpPr/>
        <p:nvPr/>
      </p:nvGrpSpPr>
      <p:grpSpPr>
        <a:xfrm>
          <a:off x="0" y="0"/>
          <a:ext cx="0" cy="0"/>
          <a:chOff x="0" y="0"/>
          <a:chExt cx="0" cy="0"/>
        </a:xfrm>
      </p:grpSpPr>
      <p:sp>
        <p:nvSpPr>
          <p:cNvPr id="5" name="Inhaltsplatzhalter 4"/>
          <p:cNvSpPr>
            <a:spLocks noGrp="1"/>
          </p:cNvSpPr>
          <p:nvPr>
            <p:ph sz="quarter" idx="15"/>
          </p:nvPr>
        </p:nvSpPr>
        <p:spPr>
          <a:xfrm>
            <a:off x="5148262" y="1628800"/>
            <a:ext cx="3995738" cy="4464050"/>
          </a:xfrm>
          <a:prstGeom prst="rect">
            <a:avLst/>
          </a:prstGeom>
        </p:spPr>
        <p:txBody>
          <a:bodyPr/>
          <a:lstStyle>
            <a:lvl1pPr marL="0" indent="0">
              <a:buNone/>
              <a:defRPr sz="2000"/>
            </a:lvl1pPr>
          </a:lstStyle>
          <a:p>
            <a:pPr lvl="0"/>
            <a:endParaRPr lang="de-DE"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8" name="Textplatzhalter 19"/>
          <p:cNvSpPr>
            <a:spLocks noGrp="1"/>
          </p:cNvSpPr>
          <p:nvPr>
            <p:ph type="body" sz="quarter" idx="11"/>
          </p:nvPr>
        </p:nvSpPr>
        <p:spPr>
          <a:xfrm>
            <a:off x="649287" y="1628776"/>
            <a:ext cx="4273551"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163410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K:KK_Agenda_Chart">
    <p:spTree>
      <p:nvGrpSpPr>
        <p:cNvPr id="1" name=""/>
        <p:cNvGrpSpPr/>
        <p:nvPr/>
      </p:nvGrpSpPr>
      <p:grpSpPr>
        <a:xfrm>
          <a:off x="0" y="0"/>
          <a:ext cx="0" cy="0"/>
          <a:chOff x="0" y="0"/>
          <a:chExt cx="0" cy="0"/>
        </a:xfrm>
      </p:grpSpPr>
      <p:sp>
        <p:nvSpPr>
          <p:cNvPr id="4" name="Rechteck 3"/>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7"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3344203"/>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platzhalter 10"/>
          <p:cNvSpPr>
            <a:spLocks noGrp="1"/>
          </p:cNvSpPr>
          <p:nvPr>
            <p:ph type="body" sz="quarter" idx="10"/>
          </p:nvPr>
        </p:nvSpPr>
        <p:spPr>
          <a:xfrm>
            <a:off x="1544638" y="1879600"/>
            <a:ext cx="6070600" cy="4213225"/>
          </a:xfrm>
          <a:prstGeom prst="rect">
            <a:avLst/>
          </a:prstGeom>
        </p:spPr>
        <p:txBody>
          <a:bodyPr lIns="0" tIns="0" rIns="90000"/>
          <a:lstStyle>
            <a:lvl1pPr marL="514350" marR="0" indent="-514350" algn="l" defTabSz="914400" rtl="0" eaLnBrk="1" fontAlgn="auto" latinLnBrk="0" hangingPunct="1">
              <a:lnSpc>
                <a:spcPct val="100000"/>
              </a:lnSpc>
              <a:spcBef>
                <a:spcPct val="20000"/>
              </a:spcBef>
              <a:spcAft>
                <a:spcPts val="0"/>
              </a:spcAft>
              <a:buClrTx/>
              <a:buSzTx/>
              <a:buFont typeface="+mj-lt"/>
              <a:buAutoNum type="arabicPeriod"/>
              <a:tabLst/>
              <a:defRPr sz="2400" baseline="0">
                <a:solidFill>
                  <a:srgbClr val="3E3E3D"/>
                </a:solidFill>
                <a:effectLst/>
              </a:defRPr>
            </a:lvl1pPr>
          </a:lstStyle>
          <a:p>
            <a:pPr lvl="0"/>
            <a:r>
              <a:rPr lang="de-DE" smtClean="0"/>
              <a:t>Formatvorlagen des Textmasters bearbeiten</a:t>
            </a:r>
          </a:p>
          <a:p>
            <a:pPr lvl="1"/>
            <a:r>
              <a:rPr lang="de-DE" smtClean="0"/>
              <a:t>Zweite Ebene</a:t>
            </a:r>
          </a:p>
        </p:txBody>
      </p:sp>
      <p:sp>
        <p:nvSpPr>
          <p:cNvPr id="16" name="Textplatzhalter 3"/>
          <p:cNvSpPr>
            <a:spLocks noGrp="1"/>
          </p:cNvSpPr>
          <p:nvPr>
            <p:ph type="body" sz="quarter" idx="12"/>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395094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K:KK_Agenda_Chart_Alternative">
    <p:spTree>
      <p:nvGrpSpPr>
        <p:cNvPr id="1" name=""/>
        <p:cNvGrpSpPr/>
        <p:nvPr/>
      </p:nvGrpSpPr>
      <p:grpSpPr>
        <a:xfrm>
          <a:off x="0" y="0"/>
          <a:ext cx="0" cy="0"/>
          <a:chOff x="0" y="0"/>
          <a:chExt cx="0" cy="0"/>
        </a:xfrm>
      </p:grpSpPr>
      <p:sp>
        <p:nvSpPr>
          <p:cNvPr id="4" name="Textfeld 6"/>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6" name="Bild 1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1537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3341537"/>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0"/>
          <p:cNvSpPr>
            <a:spLocks noGrp="1"/>
          </p:cNvSpPr>
          <p:nvPr>
            <p:ph type="body" sz="quarter" idx="10"/>
          </p:nvPr>
        </p:nvSpPr>
        <p:spPr>
          <a:xfrm>
            <a:off x="1544638" y="1879600"/>
            <a:ext cx="6070600" cy="4213225"/>
          </a:xfrm>
          <a:prstGeom prst="rect">
            <a:avLst/>
          </a:prstGeom>
        </p:spPr>
        <p:txBody>
          <a:bodyPr lIns="0" tIns="0" rIns="90000"/>
          <a:lstStyle>
            <a:lvl1pPr marL="514350" marR="0" indent="-514350" algn="l" defTabSz="914400" rtl="0" eaLnBrk="1" fontAlgn="auto" latinLnBrk="0" hangingPunct="1">
              <a:lnSpc>
                <a:spcPct val="100000"/>
              </a:lnSpc>
              <a:spcBef>
                <a:spcPct val="20000"/>
              </a:spcBef>
              <a:spcAft>
                <a:spcPts val="0"/>
              </a:spcAft>
              <a:buClrTx/>
              <a:buSzTx/>
              <a:buFont typeface="+mj-lt"/>
              <a:buAutoNum type="arabicPeriod"/>
              <a:tabLst/>
              <a:defRPr sz="2400" baseline="0">
                <a:solidFill>
                  <a:srgbClr val="006B8F"/>
                </a:solidFill>
                <a:effectLst/>
              </a:defRPr>
            </a:lvl1pPr>
          </a:lstStyle>
          <a:p>
            <a:pPr lvl="0"/>
            <a:r>
              <a:rPr lang="de-DE" smtClean="0"/>
              <a:t>Formatvorlagen des Textmasters bearbeiten</a:t>
            </a:r>
          </a:p>
          <a:p>
            <a:pPr lvl="1"/>
            <a:r>
              <a:rPr lang="de-DE" smtClean="0"/>
              <a:t>Zweite Ebene</a:t>
            </a:r>
          </a:p>
        </p:txBody>
      </p:sp>
      <p:sp>
        <p:nvSpPr>
          <p:cNvPr id="18" name="Textplatzhalter 3"/>
          <p:cNvSpPr>
            <a:spLocks noGrp="1"/>
          </p:cNvSpPr>
          <p:nvPr>
            <p:ph type="body" sz="quarter" idx="12"/>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326876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
    <p:spTree>
      <p:nvGrpSpPr>
        <p:cNvPr id="1" name=""/>
        <p:cNvGrpSpPr/>
        <p:nvPr/>
      </p:nvGrpSpPr>
      <p:grpSpPr>
        <a:xfrm>
          <a:off x="0" y="0"/>
          <a:ext cx="0" cy="0"/>
          <a:chOff x="0" y="0"/>
          <a:chExt cx="0" cy="0"/>
        </a:xfrm>
      </p:grpSpPr>
      <p:sp>
        <p:nvSpPr>
          <p:cNvPr id="5" name="Rechteck 4"/>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a:t> </a:t>
            </a:r>
          </a:p>
        </p:txBody>
      </p:sp>
      <p:cxnSp>
        <p:nvCxnSpPr>
          <p:cNvPr id="6" name="Gerade Verbindung 14"/>
          <p:cNvCxnSpPr/>
          <p:nvPr userDrawn="1"/>
        </p:nvCxnSpPr>
        <p:spPr>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sp>
        <p:nvSpPr>
          <p:cNvPr id="7" name="Freihandform 6"/>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Bild 19"/>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3E3E3D"/>
                </a:solidFill>
              </a:defRPr>
            </a:lvl1pPr>
          </a:lstStyle>
          <a:p>
            <a:pPr lvl="0"/>
            <a:r>
              <a:rPr lang="de-DE" smtClean="0"/>
              <a:t>Formatvorlagen des Textmasters bearbeiten</a:t>
            </a:r>
          </a:p>
        </p:txBody>
      </p:sp>
      <p:sp>
        <p:nvSpPr>
          <p:cNvPr id="21"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3E3E3D"/>
                </a:solidFill>
                <a:effectLst/>
              </a:defRPr>
            </a:lvl1pPr>
          </a:lstStyle>
          <a:p>
            <a:pPr lvl="0"/>
            <a:r>
              <a:rPr lang="de-DE" smtClean="0"/>
              <a:t>Formatvorlagen des Textmasters bearbeiten</a:t>
            </a:r>
          </a:p>
        </p:txBody>
      </p:sp>
      <p:sp>
        <p:nvSpPr>
          <p:cNvPr id="24"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2519342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Alternative">
    <p:spTree>
      <p:nvGrpSpPr>
        <p:cNvPr id="1" name=""/>
        <p:cNvGrpSpPr/>
        <p:nvPr/>
      </p:nvGrpSpPr>
      <p:grpSpPr>
        <a:xfrm>
          <a:off x="0" y="0"/>
          <a:ext cx="0" cy="0"/>
          <a:chOff x="0" y="0"/>
          <a:chExt cx="0" cy="0"/>
        </a:xfrm>
      </p:grpSpPr>
      <p:cxnSp>
        <p:nvCxnSpPr>
          <p:cNvPr id="5" name="Gerade Verbindung 14"/>
          <p:cNvCxnSpPr/>
          <p:nvPr userDrawn="1"/>
        </p:nvCxnSpPr>
        <p:spPr>
          <a:xfrm>
            <a:off x="1009650" y="4425950"/>
            <a:ext cx="1789113"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Freihandform 6"/>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8"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Gerade Verbindung 11"/>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006B8F"/>
                </a:solidFill>
              </a:defRPr>
            </a:lvl1pPr>
          </a:lstStyle>
          <a:p>
            <a:pPr lvl="0"/>
            <a:r>
              <a:rPr lang="de-DE" smtClean="0"/>
              <a:t>Formatvorlagen des Textmasters bearbeiten</a:t>
            </a:r>
          </a:p>
        </p:txBody>
      </p:sp>
      <p:sp>
        <p:nvSpPr>
          <p:cNvPr id="22"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23"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4197871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ohne_Sub">
    <p:spTree>
      <p:nvGrpSpPr>
        <p:cNvPr id="1" name=""/>
        <p:cNvGrpSpPr/>
        <p:nvPr/>
      </p:nvGrpSpPr>
      <p:grpSpPr>
        <a:xfrm>
          <a:off x="0" y="0"/>
          <a:ext cx="0" cy="0"/>
          <a:chOff x="0" y="0"/>
          <a:chExt cx="0" cy="0"/>
        </a:xfrm>
      </p:grpSpPr>
      <p:sp>
        <p:nvSpPr>
          <p:cNvPr id="4" name="Rechteck 3"/>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a:t> </a:t>
            </a:r>
          </a:p>
        </p:txBody>
      </p:sp>
      <p:sp>
        <p:nvSpPr>
          <p:cNvPr id="5" name="Freihandform 4"/>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Freihandform 5"/>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7" name="Bild 19"/>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3E3E3D"/>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1277587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Datumsplatzhalter 3">
            <a:extLst>
              <a:ext uri="{FF2B5EF4-FFF2-40B4-BE49-F238E27FC236}">
                <a16:creationId xmlns:a16="http://schemas.microsoft.com/office/drawing/2014/main" id="{E806E4DD-4E11-8546-A4E6-3F3B74A746D2}"/>
              </a:ext>
            </a:extLst>
          </p:cNvPr>
          <p:cNvSpPr txBox="1">
            <a:spLocks/>
          </p:cNvSpPr>
          <p:nvPr userDrawn="1"/>
        </p:nvSpPr>
        <p:spPr>
          <a:xfrm>
            <a:off x="6938963" y="6565900"/>
            <a:ext cx="1555750" cy="153988"/>
          </a:xfrm>
          <a:prstGeom prst="rect">
            <a:avLst/>
          </a:prstGeom>
        </p:spPr>
        <p:txBody>
          <a:bodyPr lIns="0" tIns="0" rIns="0" bIns="0" anchor="ctr">
            <a:spAutoFit/>
          </a:bodyPr>
          <a:lstStyle>
            <a:defPPr>
              <a:defRPr lang="de-DE"/>
            </a:defPPr>
            <a:lvl1pPr marL="0" algn="l" defTabSz="685800" rtl="0" eaLnBrk="1" latinLnBrk="0" hangingPunct="1">
              <a:defRPr sz="1100" b="0" i="0" kern="1200">
                <a:solidFill>
                  <a:srgbClr val="3C3C3B"/>
                </a:solidFill>
                <a:latin typeface="Arial" charset="0"/>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fontAlgn="auto">
              <a:spcBef>
                <a:spcPts val="0"/>
              </a:spcBef>
              <a:spcAft>
                <a:spcPts val="0"/>
              </a:spcAft>
              <a:defRPr/>
            </a:pPr>
            <a:fld id="{ACDF8282-4901-473D-BCE4-9E60CFE1156B}" type="slidenum">
              <a:rPr lang="de-DE" sz="1000" smtClean="0">
                <a:solidFill>
                  <a:schemeClr val="tx1">
                    <a:lumMod val="75000"/>
                    <a:lumOff val="25000"/>
                  </a:schemeClr>
                </a:solidFill>
              </a:rPr>
              <a:pPr algn="r" fontAlgn="auto">
                <a:spcBef>
                  <a:spcPts val="0"/>
                </a:spcBef>
                <a:spcAft>
                  <a:spcPts val="0"/>
                </a:spcAft>
                <a:defRPr/>
              </a:pPr>
              <a:t>‹Nr.›</a:t>
            </a:fld>
            <a:endParaRPr lang="de-DE" sz="1000" dirty="0">
              <a:solidFill>
                <a:schemeClr val="tx1">
                  <a:lumMod val="75000"/>
                  <a:lumOff val="25000"/>
                </a:schemeClr>
              </a:solidFill>
            </a:endParaRPr>
          </a:p>
        </p:txBody>
      </p:sp>
    </p:spTree>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 id="2147484079" r:id="rId12"/>
    <p:sldLayoutId id="2147484080" r:id="rId13"/>
    <p:sldLayoutId id="2147484000" r:id="rId14"/>
    <p:sldLayoutId id="2147484081" r:id="rId15"/>
    <p:sldLayoutId id="2147484082" r:id="rId16"/>
    <p:sldLayoutId id="2147484001" r:id="rId17"/>
    <p:sldLayoutId id="2147484002" r:id="rId18"/>
    <p:sldLayoutId id="2147484083" r:id="rId19"/>
    <p:sldLayoutId id="2147484003" r:id="rId20"/>
    <p:sldLayoutId id="2147484004" r:id="rId21"/>
    <p:sldLayoutId id="2147484005" r:id="rId22"/>
    <p:sldLayoutId id="2147484006" r:id="rId23"/>
    <p:sldLayoutId id="2147484007" r:id="rId24"/>
    <p:sldLayoutId id="2147484008" r:id="rId25"/>
    <p:sldLayoutId id="2147484009" r:id="rId26"/>
    <p:sldLayoutId id="2147484010" r:id="rId27"/>
    <p:sldLayoutId id="2147484011" r:id="rId28"/>
    <p:sldLayoutId id="2147484012" r:id="rId29"/>
    <p:sldLayoutId id="2147484013" r:id="rId30"/>
    <p:sldLayoutId id="2147484014" r:id="rId31"/>
    <p:sldLayoutId id="2147484015" r:id="rId32"/>
    <p:sldLayoutId id="2147484016" r:id="rId33"/>
    <p:sldLayoutId id="2147484017" r:id="rId34"/>
    <p:sldLayoutId id="2147484084" r:id="rId35"/>
    <p:sldLayoutId id="2147484085" r:id="rId36"/>
    <p:sldLayoutId id="2147484086" r:id="rId37"/>
    <p:sldLayoutId id="2147484087" r:id="rId38"/>
    <p:sldLayoutId id="2147484088" r:id="rId39"/>
    <p:sldLayoutId id="2147484089" r:id="rId40"/>
    <p:sldLayoutId id="2147484090" r:id="rId41"/>
    <p:sldLayoutId id="2147484091" r:id="rId42"/>
    <p:sldLayoutId id="2147484018" r:id="rId43"/>
  </p:sldLayoutIdLst>
  <p:txStyles>
    <p:titleStyle>
      <a:lvl1pPr algn="l" rtl="0" fontAlgn="base">
        <a:spcBef>
          <a:spcPct val="0"/>
        </a:spcBef>
        <a:spcAft>
          <a:spcPct val="0"/>
        </a:spcAft>
        <a:defRPr sz="3200" kern="1200">
          <a:solidFill>
            <a:srgbClr val="0073A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2pPr>
      <a:lvl3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3pPr>
      <a:lvl4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4pPr>
      <a:lvl5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rtl="0" fontAlgn="base">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rtl="0" fontAlgn="base">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hyperlink" Target="https://t1p.de/gnhk3" TargetMode="External"/><Relationship Id="rId2" Type="http://schemas.openxmlformats.org/officeDocument/2006/relationships/hyperlink" Target="https://t1p.de/fvkcx" TargetMode="External"/><Relationship Id="rId1" Type="http://schemas.openxmlformats.org/officeDocument/2006/relationships/slideLayout" Target="../slideLayouts/slideLayout25.xml"/><Relationship Id="rId5" Type="http://schemas.openxmlformats.org/officeDocument/2006/relationships/hyperlink" Target="https://t1p.de/nyr4m" TargetMode="External"/><Relationship Id="rId4" Type="http://schemas.openxmlformats.org/officeDocument/2006/relationships/hyperlink" Target="https://t1p.de/tk52b"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649287" y="1508707"/>
            <a:ext cx="7955161" cy="4680545"/>
          </a:xfrm>
        </p:spPr>
        <p:txBody>
          <a:bodyPr/>
          <a:lstStyle/>
          <a:p>
            <a:pPr>
              <a:lnSpc>
                <a:spcPct val="107000"/>
              </a:lnSpc>
              <a:spcAft>
                <a:spcPts val="0"/>
              </a:spcAft>
            </a:pPr>
            <a:r>
              <a:rPr lang="de-DE" sz="1600" b="0" dirty="0" smtClean="0">
                <a:solidFill>
                  <a:srgbClr val="0043B5"/>
                </a:solidFill>
              </a:rPr>
              <a:t>Aus der Klima-Maßnahmen-Box: </a:t>
            </a:r>
            <a:br>
              <a:rPr lang="de-DE" sz="1600" b="0" dirty="0" smtClean="0">
                <a:solidFill>
                  <a:srgbClr val="0043B5"/>
                </a:solidFill>
              </a:rPr>
            </a:br>
            <a:r>
              <a:rPr lang="de-DE" sz="1600" b="0" dirty="0" smtClean="0">
                <a:solidFill>
                  <a:srgbClr val="0043B5"/>
                </a:solidFill>
              </a:rPr>
              <a:t>Klimafreundlich Beschaffen</a:t>
            </a:r>
          </a:p>
          <a:p>
            <a:pPr>
              <a:lnSpc>
                <a:spcPct val="107000"/>
              </a:lnSpc>
              <a:spcAft>
                <a:spcPts val="0"/>
              </a:spcAft>
            </a:pPr>
            <a:endParaRPr lang="de-DE" sz="1600" b="0" dirty="0" smtClean="0">
              <a:ea typeface="Calibri" panose="020F0502020204030204" pitchFamily="34" charset="0"/>
            </a:endParaRPr>
          </a:p>
          <a:p>
            <a:pPr>
              <a:lnSpc>
                <a:spcPct val="107000"/>
              </a:lnSpc>
              <a:spcAft>
                <a:spcPts val="0"/>
              </a:spcAft>
            </a:pPr>
            <a:r>
              <a:rPr lang="de-DE" sz="1800" b="0" dirty="0" smtClean="0">
                <a:ea typeface="Calibri" panose="020F0502020204030204" pitchFamily="34" charset="0"/>
              </a:rPr>
              <a:t>Es gibt viele Gründe, die für mehr Klimafreundlichkeit im Beschaffungswesen sprechen. Bei der Umsetzung werden Ihnen aber auch immer wieder Gegenargumente begegnen. Zu jedem Kritikpunkt bietet Ihnen diese Präsentation ein entkräftendes, faktenbasiertes Argument für ein klimafreundliches Beschaffungswesen. </a:t>
            </a:r>
          </a:p>
          <a:p>
            <a:pPr>
              <a:lnSpc>
                <a:spcPct val="107000"/>
              </a:lnSpc>
              <a:spcAft>
                <a:spcPts val="0"/>
              </a:spcAft>
            </a:pPr>
            <a:r>
              <a:rPr lang="de-DE" sz="1800" b="0" dirty="0" smtClean="0">
                <a:ea typeface="Calibri" panose="020F0502020204030204" pitchFamily="34" charset="0"/>
              </a:rPr>
              <a:t>Sie können die Präsentation so nutzen, wie sie vorliegt. Bei Bedarf können Sie die Argumente aber auch in andere Dateiformate überführen.</a:t>
            </a:r>
            <a:endParaRPr lang="de-DE" sz="1800" b="0" dirty="0" smtClean="0"/>
          </a:p>
          <a:p>
            <a:pPr>
              <a:lnSpc>
                <a:spcPct val="107000"/>
              </a:lnSpc>
              <a:spcAft>
                <a:spcPts val="800"/>
              </a:spcAft>
            </a:pPr>
            <a:r>
              <a:rPr lang="de-DE" sz="1400" b="0" dirty="0" smtClean="0"/>
              <a:t>___________________________</a:t>
            </a:r>
          </a:p>
          <a:p>
            <a:r>
              <a:rPr lang="de-DE" sz="1200" dirty="0" smtClean="0"/>
              <a:t>Impressum</a:t>
            </a:r>
            <a:r>
              <a:rPr lang="de-DE" sz="1200" dirty="0"/>
              <a:t>:</a:t>
            </a:r>
          </a:p>
          <a:p>
            <a:r>
              <a:rPr lang="de-DE" sz="1200" dirty="0"/>
              <a:t>Herausgeber: </a:t>
            </a:r>
            <a:r>
              <a:rPr lang="de-DE" sz="1200" b="0" dirty="0"/>
              <a:t>Agentur für kommunalen Klimaschutz</a:t>
            </a:r>
            <a:br>
              <a:rPr lang="de-DE" sz="1200" b="0" dirty="0"/>
            </a:br>
            <a:r>
              <a:rPr lang="de-DE" sz="1200" b="0" dirty="0"/>
              <a:t>am Deutschen Institut für Urbanistik gGmbH (</a:t>
            </a:r>
            <a:r>
              <a:rPr lang="de-DE" sz="1200" b="0" dirty="0" err="1"/>
              <a:t>Difu</a:t>
            </a:r>
            <a:r>
              <a:rPr lang="de-DE" sz="1200" b="0" dirty="0"/>
              <a:t>), Zimmerstr. 13-15, 10969 Berlin,</a:t>
            </a:r>
            <a:br>
              <a:rPr lang="de-DE" sz="1200" b="0" dirty="0"/>
            </a:br>
            <a:r>
              <a:rPr lang="de-DE" sz="1200" b="0" dirty="0"/>
              <a:t>im Auftrag des Bundesministeriums für Wirtschaft und Klimaschutz</a:t>
            </a:r>
          </a:p>
          <a:p>
            <a:r>
              <a:rPr lang="de-DE" sz="1200" dirty="0"/>
              <a:t>Autor*innen:</a:t>
            </a:r>
            <a:r>
              <a:rPr lang="de-DE" sz="1200" b="0" dirty="0"/>
              <a:t> </a:t>
            </a:r>
            <a:r>
              <a:rPr lang="de-DE" sz="1200" b="0" dirty="0" smtClean="0"/>
              <a:t>Lorenz Blume, Ludwig Hentschel </a:t>
            </a:r>
            <a:r>
              <a:rPr lang="de-DE" sz="1200" dirty="0"/>
              <a:t>Redaktion:</a:t>
            </a:r>
            <a:r>
              <a:rPr lang="de-DE" sz="1200" b="0" dirty="0"/>
              <a:t> </a:t>
            </a:r>
            <a:r>
              <a:rPr lang="de-DE" sz="1200" b="0" dirty="0" smtClean="0"/>
              <a:t>Susanne Müller</a:t>
            </a:r>
            <a:endParaRPr lang="de-DE" sz="1200" b="0" dirty="0"/>
          </a:p>
          <a:p>
            <a:r>
              <a:rPr lang="de-DE" sz="1200" b="0" dirty="0" smtClean="0"/>
              <a:t>Alle </a:t>
            </a:r>
            <a:r>
              <a:rPr lang="de-DE" sz="1200" b="0" dirty="0"/>
              <a:t>Rechte vorbehalten. </a:t>
            </a:r>
            <a:r>
              <a:rPr lang="de-DE" sz="1200" b="0" dirty="0" smtClean="0"/>
              <a:t>XX 202X.</a:t>
            </a:r>
            <a:endParaRPr lang="de-DE" sz="1200" b="0" dirty="0"/>
          </a:p>
          <a:p>
            <a:r>
              <a:rPr lang="de-DE" sz="1200" b="0" dirty="0"/>
              <a:t>Diese Präsentation wird kostenlos zum Download angeboten und ist nicht für den Verkauf bestimmt</a:t>
            </a:r>
          </a:p>
          <a:p>
            <a:endParaRPr lang="de-DE" sz="1200" dirty="0"/>
          </a:p>
        </p:txBody>
      </p:sp>
      <p:sp>
        <p:nvSpPr>
          <p:cNvPr id="4" name="Titel 3"/>
          <p:cNvSpPr>
            <a:spLocks noGrp="1"/>
          </p:cNvSpPr>
          <p:nvPr>
            <p:ph type="title"/>
          </p:nvPr>
        </p:nvSpPr>
        <p:spPr>
          <a:xfrm>
            <a:off x="649288" y="433388"/>
            <a:ext cx="6947048" cy="897856"/>
          </a:xfrm>
        </p:spPr>
        <p:txBody>
          <a:bodyPr/>
          <a:lstStyle/>
          <a:p>
            <a:pPr>
              <a:lnSpc>
                <a:spcPct val="100000"/>
              </a:lnSpc>
            </a:pPr>
            <a:r>
              <a:rPr lang="de-DE" sz="2400" dirty="0" smtClean="0">
                <a:solidFill>
                  <a:srgbClr val="0043B5"/>
                </a:solidFill>
              </a:rPr>
              <a:t>Argumentationshilfe für ein klimafreundliches Beschaffungswesen</a:t>
            </a:r>
            <a:endParaRPr lang="de-DE" sz="2400" dirty="0">
              <a:solidFill>
                <a:srgbClr val="0043B5"/>
              </a:solidFill>
            </a:endParaRPr>
          </a:p>
        </p:txBody>
      </p:sp>
    </p:spTree>
    <p:extLst>
      <p:ext uri="{BB962C8B-B14F-4D97-AF65-F5344CB8AC3E}">
        <p14:creationId xmlns:p14="http://schemas.microsoft.com/office/powerpoint/2010/main" val="2254001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1547664" y="2060848"/>
            <a:ext cx="6696744" cy="3725216"/>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Bund, </a:t>
            </a:r>
            <a:r>
              <a:rPr lang="de-DE" sz="1200" dirty="0" smtClean="0">
                <a:solidFill>
                  <a:schemeClr val="tx1"/>
                </a:solidFill>
                <a:latin typeface="Arial" panose="020B0604020202020204" pitchFamily="34" charset="0"/>
                <a:cs typeface="Arial" panose="020B0604020202020204" pitchFamily="34" charset="0"/>
              </a:rPr>
              <a:t>Länder </a:t>
            </a:r>
            <a:r>
              <a:rPr lang="de-DE" sz="1200" dirty="0">
                <a:solidFill>
                  <a:schemeClr val="tx1"/>
                </a:solidFill>
                <a:latin typeface="Arial" panose="020B0604020202020204" pitchFamily="34" charset="0"/>
                <a:cs typeface="Arial" panose="020B0604020202020204" pitchFamily="34" charset="0"/>
              </a:rPr>
              <a:t>und Kommunen, aber auch </a:t>
            </a:r>
            <a:r>
              <a:rPr lang="de-DE" sz="1200" dirty="0" smtClean="0">
                <a:solidFill>
                  <a:schemeClr val="tx1"/>
                </a:solidFill>
                <a:latin typeface="Arial" panose="020B0604020202020204" pitchFamily="34" charset="0"/>
                <a:cs typeface="Arial" panose="020B0604020202020204" pitchFamily="34" charset="0"/>
              </a:rPr>
              <a:t>Zweckverbände</a:t>
            </a:r>
            <a:r>
              <a:rPr lang="de-DE" sz="1200" dirty="0">
                <a:solidFill>
                  <a:schemeClr val="tx1"/>
                </a:solidFill>
                <a:latin typeface="Arial" panose="020B0604020202020204" pitchFamily="34" charset="0"/>
                <a:cs typeface="Arial" panose="020B0604020202020204" pitchFamily="34" charset="0"/>
              </a:rPr>
              <a:t>, Körperschaften, </a:t>
            </a:r>
            <a:r>
              <a:rPr lang="de-DE" sz="1200" dirty="0" smtClean="0">
                <a:solidFill>
                  <a:schemeClr val="tx1"/>
                </a:solidFill>
                <a:latin typeface="Arial" panose="020B0604020202020204" pitchFamily="34" charset="0"/>
                <a:cs typeface="Arial" panose="020B0604020202020204" pitchFamily="34" charset="0"/>
              </a:rPr>
              <a:t>Stiftungen</a:t>
            </a:r>
            <a:r>
              <a:rPr lang="de-DE" sz="1200" dirty="0">
                <a:solidFill>
                  <a:schemeClr val="tx1"/>
                </a:solidFill>
                <a:latin typeface="Arial" panose="020B0604020202020204" pitchFamily="34" charset="0"/>
                <a:cs typeface="Arial" panose="020B0604020202020204" pitchFamily="34" charset="0"/>
              </a:rPr>
              <a:t>, Universitäten und Kultureinrichtungen sowie kommunale Unternehmen – vergeben Jahr für Jahr ca. 500 Milliarden Euro (was ca. 15 % des Bruttoinlandsprodukts entspricht) </a:t>
            </a:r>
            <a:r>
              <a:rPr lang="de-DE" sz="1200" dirty="0" smtClean="0">
                <a:solidFill>
                  <a:schemeClr val="tx1"/>
                </a:solidFill>
                <a:latin typeface="Arial" panose="020B0604020202020204" pitchFamily="34" charset="0"/>
                <a:cs typeface="Arial" panose="020B0604020202020204" pitchFamily="34" charset="0"/>
              </a:rPr>
              <a:t>– davon entfällt knapp die Hälfte auf Kommunen. Die Nachfrage nach bestimmten Produkten und Dienstleistungen wird dadurch aktiv gesteuert!</a:t>
            </a:r>
            <a:endParaRPr lang="de-DE" sz="12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277313" y="188640"/>
            <a:ext cx="3286575" cy="2088232"/>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rgbClr val="F0F8FC"/>
                </a:solidFill>
                <a:latin typeface="Arial" panose="020B0604020202020204" pitchFamily="34" charset="0"/>
                <a:cs typeface="Arial" panose="020B0604020202020204" pitchFamily="34" charset="0"/>
              </a:rPr>
              <a:t>Beschaffung ist gesamtökonomisch irrelevant.</a:t>
            </a:r>
            <a:endParaRPr lang="de-DE" sz="1600" dirty="0">
              <a:solidFill>
                <a:srgbClr val="F0F8FC"/>
              </a:solidFill>
              <a:latin typeface="Arial" panose="020B0604020202020204" pitchFamily="34" charset="0"/>
              <a:cs typeface="Arial" panose="020B0604020202020204" pitchFamily="34" charset="0"/>
            </a:endParaRPr>
          </a:p>
        </p:txBody>
      </p:sp>
      <p:sp>
        <p:nvSpPr>
          <p:cNvPr id="3" name="Titel 2"/>
          <p:cNvSpPr>
            <a:spLocks noGrp="1"/>
          </p:cNvSpPr>
          <p:nvPr>
            <p:ph type="title"/>
          </p:nvPr>
        </p:nvSpPr>
        <p:spPr/>
        <p:txBody>
          <a:bodyPr/>
          <a:lstStyle/>
          <a:p>
            <a:pPr algn="r"/>
            <a:r>
              <a:rPr lang="de-DE" dirty="0" smtClean="0">
                <a:solidFill>
                  <a:schemeClr val="bg1"/>
                </a:solidFill>
              </a:rPr>
              <a:t>Argumente 4</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3980981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5724128" y="116632"/>
            <a:ext cx="3062037" cy="6678751"/>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Klimafakten:</a:t>
            </a:r>
          </a:p>
          <a:p>
            <a:endParaRPr lang="de-DE" sz="1600" b="1"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Das Einsparpotenzial von Beschaffung in Kommunen für die Bereiche Informations- und Kommunikationstechnik (IKT), Haushaltsgeräte in Verwaltung und Kantinen und der Verpflegung in diesen Einrichtungen liegt bei </a:t>
            </a:r>
            <a:r>
              <a:rPr lang="de-DE" sz="1600" b="1" dirty="0" smtClean="0">
                <a:latin typeface="Arial" panose="020B0604020202020204" pitchFamily="34" charset="0"/>
                <a:cs typeface="Arial" panose="020B0604020202020204" pitchFamily="34" charset="0"/>
              </a:rPr>
              <a:t>645.000 Tonnen </a:t>
            </a:r>
            <a:r>
              <a:rPr lang="de-DE" sz="1600" dirty="0" smtClean="0">
                <a:latin typeface="Arial" panose="020B0604020202020204" pitchFamily="34" charset="0"/>
                <a:cs typeface="Arial" panose="020B0604020202020204" pitchFamily="34" charset="0"/>
              </a:rPr>
              <a:t>CO</a:t>
            </a:r>
            <a:r>
              <a:rPr lang="de-DE" sz="1600" baseline="-25000" dirty="0" smtClean="0">
                <a:latin typeface="Arial" panose="020B0604020202020204" pitchFamily="34" charset="0"/>
                <a:cs typeface="Arial" panose="020B0604020202020204" pitchFamily="34" charset="0"/>
              </a:rPr>
              <a:t>2 </a:t>
            </a:r>
            <a:r>
              <a:rPr lang="de-DE" sz="1600" dirty="0" smtClean="0">
                <a:latin typeface="Arial" panose="020B0604020202020204" pitchFamily="34" charset="0"/>
                <a:cs typeface="Arial" panose="020B0604020202020204" pitchFamily="34" charset="0"/>
              </a:rPr>
              <a:t>Äquivalente pro Jahr</a:t>
            </a:r>
          </a:p>
          <a:p>
            <a:pPr marL="285750" indent="-285750">
              <a:buFont typeface="Wingdings" panose="05000000000000000000" pitchFamily="2" charset="2"/>
              <a:buChar char="ü"/>
            </a:pPr>
            <a:r>
              <a:rPr lang="de-DE" dirty="0"/>
              <a:t>Durchschnittlich spart die Produktion von Recyclingpapier 78 Prozent Wasser, 68 Prozent Energie und 15 Prozent </a:t>
            </a:r>
            <a:r>
              <a:rPr lang="de-DE" dirty="0" smtClean="0"/>
              <a:t>CO</a:t>
            </a:r>
            <a:r>
              <a:rPr lang="de-DE" baseline="-25000" dirty="0" smtClean="0"/>
              <a:t>2</a:t>
            </a:r>
            <a:r>
              <a:rPr lang="de-DE" dirty="0" smtClean="0"/>
              <a:t>-Emissionen</a:t>
            </a:r>
          </a:p>
          <a:p>
            <a:pPr marL="285750" indent="-285750">
              <a:buFont typeface="Arial" panose="020B0604020202020204" pitchFamily="34" charset="0"/>
              <a:buChar char="×"/>
            </a:pPr>
            <a:r>
              <a:rPr lang="de-DE" sz="1600" dirty="0" smtClean="0">
                <a:latin typeface="Arial" panose="020B0604020202020204" pitchFamily="34" charset="0"/>
                <a:cs typeface="Arial" panose="020B0604020202020204" pitchFamily="34" charset="0"/>
              </a:rPr>
              <a:t>Verbesserungspotenzial: Nur ca. 17 % der Aufträge von Kommunalverwaltungen wurden mit Nachhaltigkeitskriterien vergeben (zwischen 2011 und 2023)</a:t>
            </a:r>
          </a:p>
        </p:txBody>
      </p:sp>
      <p:sp>
        <p:nvSpPr>
          <p:cNvPr id="7" name="Ovale Legende 6"/>
          <p:cNvSpPr/>
          <p:nvPr/>
        </p:nvSpPr>
        <p:spPr>
          <a:xfrm>
            <a:off x="395536" y="2564904"/>
            <a:ext cx="5183802" cy="3367008"/>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Durch die Berücksichtigung ökologischer </a:t>
            </a:r>
            <a:r>
              <a:rPr lang="de-DE" sz="1600" dirty="0" smtClean="0">
                <a:solidFill>
                  <a:schemeClr val="tx1"/>
                </a:solidFill>
                <a:latin typeface="Arial" panose="020B0604020202020204" pitchFamily="34" charset="0"/>
                <a:cs typeface="Arial" panose="020B0604020202020204" pitchFamily="34" charset="0"/>
              </a:rPr>
              <a:t>Kriterien kann Beschaffung aktiv </a:t>
            </a:r>
            <a:r>
              <a:rPr lang="de-DE" sz="1600" dirty="0">
                <a:solidFill>
                  <a:schemeClr val="tx1"/>
                </a:solidFill>
                <a:latin typeface="Arial" panose="020B0604020202020204" pitchFamily="34" charset="0"/>
                <a:cs typeface="Arial" panose="020B0604020202020204" pitchFamily="34" charset="0"/>
              </a:rPr>
              <a:t>zum Schutz des Klimas und der Umwelt beitragen, indem </a:t>
            </a:r>
            <a:r>
              <a:rPr lang="de-DE" sz="1600" dirty="0" smtClean="0">
                <a:solidFill>
                  <a:schemeClr val="tx1"/>
                </a:solidFill>
                <a:latin typeface="Arial" panose="020B0604020202020204" pitchFamily="34" charset="0"/>
                <a:cs typeface="Arial" panose="020B0604020202020204" pitchFamily="34" charset="0"/>
              </a:rPr>
              <a:t>Treibhausgasemissionen reduziert und </a:t>
            </a:r>
            <a:r>
              <a:rPr lang="de-DE" sz="1600" dirty="0">
                <a:solidFill>
                  <a:schemeClr val="tx1"/>
                </a:solidFill>
                <a:latin typeface="Arial" panose="020B0604020202020204" pitchFamily="34" charset="0"/>
                <a:cs typeface="Arial" panose="020B0604020202020204" pitchFamily="34" charset="0"/>
              </a:rPr>
              <a:t>natürliche Ressourcen </a:t>
            </a:r>
            <a:r>
              <a:rPr lang="de-DE" sz="1600" dirty="0" smtClean="0">
                <a:solidFill>
                  <a:schemeClr val="tx1"/>
                </a:solidFill>
                <a:latin typeface="Arial" panose="020B0604020202020204" pitchFamily="34" charset="0"/>
                <a:cs typeface="Arial" panose="020B0604020202020204" pitchFamily="34" charset="0"/>
              </a:rPr>
              <a:t>geschont werden. Besonders spürbar ist der Effekt durch eine erhöhte Langlebigkeit von Produkten.</a:t>
            </a:r>
            <a:endParaRPr lang="de-DE" sz="16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323915" y="692696"/>
            <a:ext cx="2663522" cy="1751126"/>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rgbClr val="F0F8FC"/>
                </a:solidFill>
                <a:latin typeface="Arial" panose="020B0604020202020204" pitchFamily="34" charset="0"/>
                <a:cs typeface="Arial" panose="020B0604020202020204" pitchFamily="34" charset="0"/>
              </a:rPr>
              <a:t>Klimafreundliche Beschaffung hat wenig positiven Einfluss auf Umwelt und Klima.</a:t>
            </a:r>
            <a:endParaRPr lang="de-DE" sz="1600" dirty="0">
              <a:solidFill>
                <a:srgbClr val="F0F8F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1084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395536" y="2348880"/>
            <a:ext cx="5328592" cy="3450510"/>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500" dirty="0">
                <a:solidFill>
                  <a:schemeClr val="tx1"/>
                </a:solidFill>
                <a:latin typeface="Arial" panose="020B0604020202020204" pitchFamily="34" charset="0"/>
                <a:cs typeface="Arial" panose="020B0604020202020204" pitchFamily="34" charset="0"/>
              </a:rPr>
              <a:t>Die Verwendung umweltfreundlicher Produkte und Dienstleistungen kann langfristig zu Kosteneinsparungen führen, da Ressourcen effizienter genutzt werden und Prozesse </a:t>
            </a:r>
            <a:r>
              <a:rPr lang="de-DE" sz="1500" dirty="0" smtClean="0">
                <a:solidFill>
                  <a:schemeClr val="tx1"/>
                </a:solidFill>
                <a:latin typeface="Arial" panose="020B0604020202020204" pitchFamily="34" charset="0"/>
                <a:cs typeface="Arial" panose="020B0604020202020204" pitchFamily="34" charset="0"/>
              </a:rPr>
              <a:t>optimiert </a:t>
            </a:r>
            <a:r>
              <a:rPr lang="de-DE" sz="1500" dirty="0">
                <a:solidFill>
                  <a:schemeClr val="tx1"/>
                </a:solidFill>
                <a:latin typeface="Arial" panose="020B0604020202020204" pitchFamily="34" charset="0"/>
                <a:cs typeface="Arial" panose="020B0604020202020204" pitchFamily="34" charset="0"/>
              </a:rPr>
              <a:t>werden. Auf Grund </a:t>
            </a:r>
            <a:r>
              <a:rPr lang="de-DE" sz="1500" dirty="0" smtClean="0">
                <a:solidFill>
                  <a:schemeClr val="tx1"/>
                </a:solidFill>
                <a:latin typeface="Arial" panose="020B0604020202020204" pitchFamily="34" charset="0"/>
                <a:cs typeface="Arial" panose="020B0604020202020204" pitchFamily="34" charset="0"/>
              </a:rPr>
              <a:t>guter Qualität </a:t>
            </a:r>
            <a:r>
              <a:rPr lang="de-DE" sz="1500" dirty="0">
                <a:solidFill>
                  <a:schemeClr val="tx1"/>
                </a:solidFill>
                <a:latin typeface="Arial" panose="020B0604020202020204" pitchFamily="34" charset="0"/>
                <a:cs typeface="Arial" panose="020B0604020202020204" pitchFamily="34" charset="0"/>
              </a:rPr>
              <a:t>und </a:t>
            </a:r>
            <a:r>
              <a:rPr lang="de-DE" sz="1500" dirty="0" smtClean="0">
                <a:solidFill>
                  <a:schemeClr val="tx1"/>
                </a:solidFill>
                <a:latin typeface="Arial" panose="020B0604020202020204" pitchFamily="34" charset="0"/>
                <a:cs typeface="Arial" panose="020B0604020202020204" pitchFamily="34" charset="0"/>
              </a:rPr>
              <a:t>damit verbundener geringerer </a:t>
            </a:r>
            <a:r>
              <a:rPr lang="de-DE" sz="1500" dirty="0">
                <a:solidFill>
                  <a:schemeClr val="tx1"/>
                </a:solidFill>
                <a:latin typeface="Arial" panose="020B0604020202020204" pitchFamily="34" charset="0"/>
                <a:cs typeface="Arial" panose="020B0604020202020204" pitchFamily="34" charset="0"/>
              </a:rPr>
              <a:t>Folgekosten sind </a:t>
            </a:r>
            <a:r>
              <a:rPr lang="de-DE" sz="1500" dirty="0" smtClean="0">
                <a:solidFill>
                  <a:schemeClr val="tx1"/>
                </a:solidFill>
                <a:latin typeface="Arial" panose="020B0604020202020204" pitchFamily="34" charset="0"/>
                <a:cs typeface="Arial" panose="020B0604020202020204" pitchFamily="34" charset="0"/>
              </a:rPr>
              <a:t>umweltfreundliche </a:t>
            </a:r>
            <a:r>
              <a:rPr lang="de-DE" sz="1500" dirty="0">
                <a:solidFill>
                  <a:schemeClr val="tx1"/>
                </a:solidFill>
                <a:latin typeface="Arial" panose="020B0604020202020204" pitchFamily="34" charset="0"/>
                <a:cs typeface="Arial" panose="020B0604020202020204" pitchFamily="34" charset="0"/>
              </a:rPr>
              <a:t>Produkte über den Lebenszyklus betrachtet vielfach </a:t>
            </a:r>
            <a:r>
              <a:rPr lang="de-DE" sz="1500" dirty="0" smtClean="0">
                <a:solidFill>
                  <a:schemeClr val="tx1"/>
                </a:solidFill>
                <a:latin typeface="Arial" panose="020B0604020202020204" pitchFamily="34" charset="0"/>
                <a:cs typeface="Arial" panose="020B0604020202020204" pitchFamily="34" charset="0"/>
              </a:rPr>
              <a:t>kostengünstiger!</a:t>
            </a:r>
            <a:endParaRPr lang="de-DE" sz="15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121774" y="118533"/>
            <a:ext cx="3172946" cy="2425422"/>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rgbClr val="F0F8FC"/>
                </a:solidFill>
                <a:latin typeface="Arial" panose="020B0604020202020204" pitchFamily="34" charset="0"/>
                <a:cs typeface="Arial" panose="020B0604020202020204" pitchFamily="34" charset="0"/>
              </a:rPr>
              <a:t>Klimafreundliche Beschaffung verursacht höhere Kosten.</a:t>
            </a:r>
            <a:endParaRPr lang="de-DE" sz="1600" dirty="0">
              <a:solidFill>
                <a:srgbClr val="F0F8FC"/>
              </a:solidFill>
              <a:latin typeface="Arial" panose="020B0604020202020204" pitchFamily="34" charset="0"/>
              <a:cs typeface="Arial" panose="020B0604020202020204" pitchFamily="34" charset="0"/>
            </a:endParaRPr>
          </a:p>
        </p:txBody>
      </p:sp>
      <p:sp>
        <p:nvSpPr>
          <p:cNvPr id="3" name="Titel 2"/>
          <p:cNvSpPr>
            <a:spLocks noGrp="1"/>
          </p:cNvSpPr>
          <p:nvPr>
            <p:ph type="title"/>
          </p:nvPr>
        </p:nvSpPr>
        <p:spPr/>
        <p:txBody>
          <a:bodyPr/>
          <a:lstStyle/>
          <a:p>
            <a:pPr algn="r"/>
            <a:r>
              <a:rPr lang="de-DE" dirty="0" smtClean="0">
                <a:solidFill>
                  <a:schemeClr val="bg1"/>
                </a:solidFill>
              </a:rPr>
              <a:t>Argumente</a:t>
            </a:r>
            <a:r>
              <a:rPr lang="de-DE" baseline="0" dirty="0" smtClean="0">
                <a:solidFill>
                  <a:schemeClr val="bg1"/>
                </a:solidFill>
              </a:rPr>
              <a:t> 6</a:t>
            </a:r>
            <a:r>
              <a:rPr lang="de-DE" dirty="0">
                <a:solidFill>
                  <a:schemeClr val="bg1"/>
                </a:solidFill>
              </a:rPr>
              <a:t/>
            </a:r>
            <a:br>
              <a:rPr lang="de-DE" dirty="0">
                <a:solidFill>
                  <a:schemeClr val="bg1"/>
                </a:solidFill>
              </a:rPr>
            </a:br>
            <a:endParaRPr lang="de-DE" dirty="0"/>
          </a:p>
        </p:txBody>
      </p:sp>
      <p:sp>
        <p:nvSpPr>
          <p:cNvPr id="5" name="Textfeld 4"/>
          <p:cNvSpPr txBox="1"/>
          <p:nvPr/>
        </p:nvSpPr>
        <p:spPr>
          <a:xfrm>
            <a:off x="5940152" y="188640"/>
            <a:ext cx="3062037" cy="4524315"/>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Klimafakten: Regionale Wertschöpfung</a:t>
            </a:r>
          </a:p>
          <a:p>
            <a:endParaRPr lang="de-DE" sz="1600" b="1" dirty="0">
              <a:latin typeface="Arial" panose="020B0604020202020204" pitchFamily="34" charset="0"/>
              <a:cs typeface="Arial" panose="020B0604020202020204" pitchFamily="34" charset="0"/>
            </a:endParaRPr>
          </a:p>
          <a:p>
            <a:r>
              <a:rPr lang="de-DE" sz="1600" dirty="0" smtClean="0">
                <a:latin typeface="Arial" panose="020B0604020202020204" pitchFamily="34" charset="0"/>
                <a:cs typeface="Arial" panose="020B0604020202020204" pitchFamily="34" charset="0"/>
              </a:rPr>
              <a:t>Im Sinne der Nachhaltigkeit bei der Beschaffung auf regionale Produkte zu setzen, stärkt die regionale Wertschöpfung:</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Gewinne bleiben in der Region, bei lokalen Betrieben oder Einrichtungen. </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Prosperierenden Betriebe stärken die kommunalen Steuereinnahmen. </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Langfristig trägt die regionale Wertschöpfung durch Klimaschutz zur Stärkung der Wirtschaft bei. </a:t>
            </a:r>
          </a:p>
        </p:txBody>
      </p:sp>
    </p:spTree>
    <p:extLst>
      <p:ext uri="{BB962C8B-B14F-4D97-AF65-F5344CB8AC3E}">
        <p14:creationId xmlns:p14="http://schemas.microsoft.com/office/powerpoint/2010/main" val="1228833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1943708" y="2636912"/>
            <a:ext cx="6408712" cy="3168352"/>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Eine umweltfreundliche Beschaffung stärkt das Image öffentlicher Stellen </a:t>
            </a:r>
            <a:r>
              <a:rPr lang="de-DE" sz="1600">
                <a:solidFill>
                  <a:schemeClr val="tx1"/>
                </a:solidFill>
                <a:latin typeface="Arial" panose="020B0604020202020204" pitchFamily="34" charset="0"/>
                <a:cs typeface="Arial" panose="020B0604020202020204" pitchFamily="34" charset="0"/>
              </a:rPr>
              <a:t>als </a:t>
            </a:r>
            <a:r>
              <a:rPr lang="de-DE" sz="1600" smtClean="0">
                <a:solidFill>
                  <a:schemeClr val="tx1"/>
                </a:solidFill>
                <a:latin typeface="Arial" panose="020B0604020202020204" pitchFamily="34" charset="0"/>
                <a:cs typeface="Arial" panose="020B0604020202020204" pitchFamily="34" charset="0"/>
              </a:rPr>
              <a:t>verantwortungsbewusste </a:t>
            </a:r>
            <a:r>
              <a:rPr lang="de-DE" sz="1600" dirty="0">
                <a:solidFill>
                  <a:schemeClr val="tx1"/>
                </a:solidFill>
                <a:latin typeface="Arial" panose="020B0604020202020204" pitchFamily="34" charset="0"/>
                <a:cs typeface="Arial" panose="020B0604020202020204" pitchFamily="34" charset="0"/>
              </a:rPr>
              <a:t>und nachhaltig agierende Organisationen, was das Vertrauen </a:t>
            </a:r>
            <a:r>
              <a:rPr lang="de-DE" sz="1600">
                <a:solidFill>
                  <a:schemeClr val="tx1"/>
                </a:solidFill>
                <a:latin typeface="Arial" panose="020B0604020202020204" pitchFamily="34" charset="0"/>
                <a:cs typeface="Arial" panose="020B0604020202020204" pitchFamily="34" charset="0"/>
              </a:rPr>
              <a:t>der </a:t>
            </a:r>
            <a:r>
              <a:rPr lang="de-DE" sz="1600" smtClean="0">
                <a:solidFill>
                  <a:schemeClr val="tx1"/>
                </a:solidFill>
                <a:latin typeface="Arial" panose="020B0604020202020204" pitchFamily="34" charset="0"/>
                <a:cs typeface="Arial" panose="020B0604020202020204" pitchFamily="34" charset="0"/>
              </a:rPr>
              <a:t>Bürger*innen </a:t>
            </a:r>
            <a:r>
              <a:rPr lang="de-DE" sz="1600" dirty="0">
                <a:solidFill>
                  <a:schemeClr val="tx1"/>
                </a:solidFill>
                <a:latin typeface="Arial" panose="020B0604020202020204" pitchFamily="34" charset="0"/>
                <a:cs typeface="Arial" panose="020B0604020202020204" pitchFamily="34" charset="0"/>
              </a:rPr>
              <a:t>stärkt. </a:t>
            </a:r>
            <a:r>
              <a:rPr lang="de-DE" sz="1600" dirty="0" smtClean="0">
                <a:solidFill>
                  <a:schemeClr val="tx1"/>
                </a:solidFill>
                <a:latin typeface="Arial" panose="020B0604020202020204" pitchFamily="34" charset="0"/>
                <a:cs typeface="Arial" panose="020B0604020202020204" pitchFamily="34" charset="0"/>
              </a:rPr>
              <a:t>Durch die Vorbildfunktion von Kommunen werden Akteure in der Kommune, Unternehmen, öffentliche Einrichtungen und die Bürger*innen zur Nachahmung veranlasst!</a:t>
            </a:r>
            <a:endParaRPr lang="de-DE" sz="16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395536" y="476672"/>
            <a:ext cx="3096344" cy="2288574"/>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rgbClr val="F0F8FC"/>
                </a:solidFill>
                <a:latin typeface="Arial" panose="020B0604020202020204" pitchFamily="34" charset="0"/>
                <a:cs typeface="Arial" panose="020B0604020202020204" pitchFamily="34" charset="0"/>
              </a:rPr>
              <a:t>Durch klimafreundliche Beschaffung haben wir keine Vorteile in der Außendarstellung.</a:t>
            </a:r>
            <a:endParaRPr lang="de-DE" sz="1600" dirty="0">
              <a:solidFill>
                <a:srgbClr val="F0F8FC"/>
              </a:solidFill>
              <a:latin typeface="Arial" panose="020B0604020202020204" pitchFamily="34" charset="0"/>
              <a:cs typeface="Arial" panose="020B0604020202020204" pitchFamily="34" charset="0"/>
            </a:endParaRPr>
          </a:p>
        </p:txBody>
      </p:sp>
      <p:sp>
        <p:nvSpPr>
          <p:cNvPr id="4" name="Titel 3"/>
          <p:cNvSpPr>
            <a:spLocks noGrp="1"/>
          </p:cNvSpPr>
          <p:nvPr>
            <p:ph type="title"/>
          </p:nvPr>
        </p:nvSpPr>
        <p:spPr/>
        <p:txBody>
          <a:bodyPr/>
          <a:lstStyle/>
          <a:p>
            <a:pPr algn="r"/>
            <a:r>
              <a:rPr lang="de-DE" dirty="0" smtClean="0">
                <a:solidFill>
                  <a:schemeClr val="bg1"/>
                </a:solidFill>
              </a:rPr>
              <a:t>Argumente 7</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1201711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2483768" y="2564904"/>
            <a:ext cx="5544616" cy="2664296"/>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solidFill>
                  <a:schemeClr val="tx1"/>
                </a:solidFill>
                <a:latin typeface="Arial" panose="020B0604020202020204" pitchFamily="34" charset="0"/>
                <a:cs typeface="Arial" panose="020B0604020202020204" pitchFamily="34" charset="0"/>
              </a:rPr>
              <a:t>Durch die enorme Marktmacht der öffentlichen Hand kann die öffentliche Beschaffung </a:t>
            </a:r>
            <a:r>
              <a:rPr lang="de-DE" sz="1400" dirty="0" smtClean="0">
                <a:solidFill>
                  <a:schemeClr val="tx1"/>
                </a:solidFill>
                <a:latin typeface="Arial" panose="020B0604020202020204" pitchFamily="34" charset="0"/>
                <a:cs typeface="Arial" panose="020B0604020202020204" pitchFamily="34" charset="0"/>
              </a:rPr>
              <a:t>eine </a:t>
            </a:r>
            <a:r>
              <a:rPr lang="de-DE" sz="1400" dirty="0">
                <a:solidFill>
                  <a:schemeClr val="tx1"/>
                </a:solidFill>
                <a:latin typeface="Arial" panose="020B0604020202020204" pitchFamily="34" charset="0"/>
                <a:cs typeface="Arial" panose="020B0604020202020204" pitchFamily="34" charset="0"/>
              </a:rPr>
              <a:t>große Auswirkung auf den Markt für umweltfreundliche Produkte und damit für </a:t>
            </a:r>
            <a:r>
              <a:rPr lang="de-DE" sz="1400" dirty="0" smtClean="0">
                <a:solidFill>
                  <a:schemeClr val="tx1"/>
                </a:solidFill>
                <a:latin typeface="Arial" panose="020B0604020202020204" pitchFamily="34" charset="0"/>
                <a:cs typeface="Arial" panose="020B0604020202020204" pitchFamily="34" charset="0"/>
              </a:rPr>
              <a:t>ökologische </a:t>
            </a:r>
            <a:r>
              <a:rPr lang="de-DE" sz="1400" dirty="0">
                <a:solidFill>
                  <a:schemeClr val="tx1"/>
                </a:solidFill>
                <a:latin typeface="Arial" panose="020B0604020202020204" pitchFamily="34" charset="0"/>
                <a:cs typeface="Arial" panose="020B0604020202020204" pitchFamily="34" charset="0"/>
              </a:rPr>
              <a:t>Innovationen </a:t>
            </a:r>
            <a:r>
              <a:rPr lang="de-DE" sz="1400" dirty="0" smtClean="0">
                <a:solidFill>
                  <a:schemeClr val="tx1"/>
                </a:solidFill>
                <a:latin typeface="Arial" panose="020B0604020202020204" pitchFamily="34" charset="0"/>
                <a:cs typeface="Arial" panose="020B0604020202020204" pitchFamily="34" charset="0"/>
              </a:rPr>
              <a:t>haben!</a:t>
            </a:r>
            <a:endParaRPr lang="de-DE" sz="14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1164491" y="1145909"/>
            <a:ext cx="2638554" cy="1667069"/>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rgbClr val="F0F8FC"/>
                </a:solidFill>
                <a:latin typeface="Arial" panose="020B0604020202020204" pitchFamily="34" charset="0"/>
                <a:cs typeface="Arial" panose="020B0604020202020204" pitchFamily="34" charset="0"/>
              </a:rPr>
              <a:t>Klimafreundliche Beschaffung ist reiner Selbstzweck und hat keine weiteren positiven Auswirkungen.</a:t>
            </a:r>
            <a:endParaRPr lang="de-DE" sz="1400" dirty="0">
              <a:solidFill>
                <a:srgbClr val="F0F8FC"/>
              </a:solidFill>
              <a:latin typeface="Arial" panose="020B0604020202020204" pitchFamily="34" charset="0"/>
              <a:cs typeface="Arial" panose="020B0604020202020204" pitchFamily="34" charset="0"/>
            </a:endParaRPr>
          </a:p>
        </p:txBody>
      </p:sp>
      <p:sp>
        <p:nvSpPr>
          <p:cNvPr id="3" name="Titel 2"/>
          <p:cNvSpPr>
            <a:spLocks noGrp="1"/>
          </p:cNvSpPr>
          <p:nvPr>
            <p:ph type="title"/>
          </p:nvPr>
        </p:nvSpPr>
        <p:spPr/>
        <p:txBody>
          <a:bodyPr/>
          <a:lstStyle/>
          <a:p>
            <a:pPr algn="r"/>
            <a:r>
              <a:rPr lang="de-DE" dirty="0" smtClean="0">
                <a:solidFill>
                  <a:schemeClr val="bg1"/>
                </a:solidFill>
              </a:rPr>
              <a:t>Argumente</a:t>
            </a:r>
            <a:r>
              <a:rPr lang="de-DE" baseline="0" dirty="0" smtClean="0">
                <a:solidFill>
                  <a:schemeClr val="bg1"/>
                </a:solidFill>
              </a:rPr>
              <a:t> 8</a:t>
            </a:r>
            <a:endParaRPr lang="de-DE" dirty="0">
              <a:solidFill>
                <a:schemeClr val="bg1"/>
              </a:solidFill>
            </a:endParaRPr>
          </a:p>
        </p:txBody>
      </p:sp>
    </p:spTree>
    <p:extLst>
      <p:ext uri="{BB962C8B-B14F-4D97-AF65-F5344CB8AC3E}">
        <p14:creationId xmlns:p14="http://schemas.microsoft.com/office/powerpoint/2010/main" val="2468324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1907704" y="1331244"/>
            <a:ext cx="7056785" cy="4690044"/>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sz="1300" dirty="0" smtClean="0">
              <a:solidFill>
                <a:schemeClr val="tx1"/>
              </a:solidFill>
              <a:latin typeface="Arial" panose="020B0604020202020204" pitchFamily="34" charset="0"/>
              <a:cs typeface="Arial" panose="020B0604020202020204" pitchFamily="34" charset="0"/>
            </a:endParaRPr>
          </a:p>
          <a:p>
            <a:pPr algn="ctr"/>
            <a:endParaRPr lang="de-DE" sz="1300" dirty="0">
              <a:solidFill>
                <a:schemeClr val="tx1"/>
              </a:solidFill>
              <a:latin typeface="Arial" panose="020B0604020202020204" pitchFamily="34" charset="0"/>
              <a:cs typeface="Arial" panose="020B0604020202020204" pitchFamily="34" charset="0"/>
            </a:endParaRPr>
          </a:p>
          <a:p>
            <a:pPr algn="ctr"/>
            <a:r>
              <a:rPr lang="de-DE" sz="1300" dirty="0" smtClean="0">
                <a:solidFill>
                  <a:schemeClr val="tx1"/>
                </a:solidFill>
                <a:latin typeface="Arial" panose="020B0604020202020204" pitchFamily="34" charset="0"/>
                <a:cs typeface="Arial" panose="020B0604020202020204" pitchFamily="34" charset="0"/>
              </a:rPr>
              <a:t>Umweltfreundlichkeit </a:t>
            </a:r>
            <a:r>
              <a:rPr lang="de-DE" sz="1300" dirty="0">
                <a:solidFill>
                  <a:schemeClr val="tx1"/>
                </a:solidFill>
                <a:latin typeface="Arial" panose="020B0604020202020204" pitchFamily="34" charset="0"/>
                <a:cs typeface="Arial" panose="020B0604020202020204" pitchFamily="34" charset="0"/>
              </a:rPr>
              <a:t>ist nicht nur Kür. Tatsächlich ist sie teilweise verpflichtend. Paragraf 97 Absatz 3 GWB und Paragraf 2 Absatz 3 </a:t>
            </a:r>
            <a:r>
              <a:rPr lang="de-DE" sz="1300" dirty="0" err="1">
                <a:solidFill>
                  <a:schemeClr val="tx1"/>
                </a:solidFill>
                <a:latin typeface="Arial" panose="020B0604020202020204" pitchFamily="34" charset="0"/>
                <a:cs typeface="Arial" panose="020B0604020202020204" pitchFamily="34" charset="0"/>
              </a:rPr>
              <a:t>UVgO</a:t>
            </a:r>
            <a:r>
              <a:rPr lang="de-DE" sz="1300" dirty="0">
                <a:solidFill>
                  <a:schemeClr val="tx1"/>
                </a:solidFill>
                <a:latin typeface="Arial" panose="020B0604020202020204" pitchFamily="34" charset="0"/>
                <a:cs typeface="Arial" panose="020B0604020202020204" pitchFamily="34" charset="0"/>
              </a:rPr>
              <a:t> schreiben vor, dass </a:t>
            </a:r>
            <a:r>
              <a:rPr lang="de-DE" sz="1300" dirty="0" smtClean="0">
                <a:solidFill>
                  <a:schemeClr val="tx1"/>
                </a:solidFill>
                <a:latin typeface="Arial" panose="020B0604020202020204" pitchFamily="34" charset="0"/>
                <a:cs typeface="Arial" panose="020B0604020202020204" pitchFamily="34" charset="0"/>
              </a:rPr>
              <a:t>Umweltschutzaspekte </a:t>
            </a:r>
            <a:r>
              <a:rPr lang="de-DE" sz="1300" dirty="0">
                <a:solidFill>
                  <a:schemeClr val="tx1"/>
                </a:solidFill>
                <a:latin typeface="Arial" panose="020B0604020202020204" pitchFamily="34" charset="0"/>
                <a:cs typeface="Arial" panose="020B0604020202020204" pitchFamily="34" charset="0"/>
              </a:rPr>
              <a:t>bei der Vergabe berücksichtigt werden müssen. Gemäß Paragraf 13 Absatz 2 des </a:t>
            </a:r>
            <a:r>
              <a:rPr lang="de-DE" sz="1300" dirty="0" smtClean="0">
                <a:solidFill>
                  <a:schemeClr val="tx1"/>
                </a:solidFill>
                <a:latin typeface="Arial" panose="020B0604020202020204" pitchFamily="34" charset="0"/>
                <a:cs typeface="Arial" panose="020B0604020202020204" pitchFamily="34" charset="0"/>
              </a:rPr>
              <a:t>Klimaschutzgesetzes </a:t>
            </a:r>
            <a:r>
              <a:rPr lang="de-DE" sz="1300" dirty="0">
                <a:solidFill>
                  <a:schemeClr val="tx1"/>
                </a:solidFill>
                <a:latin typeface="Arial" panose="020B0604020202020204" pitchFamily="34" charset="0"/>
                <a:cs typeface="Arial" panose="020B0604020202020204" pitchFamily="34" charset="0"/>
              </a:rPr>
              <a:t>haben öffentliche Beschaffungsstellen die Verpflichtung, Produkte zu </a:t>
            </a:r>
            <a:r>
              <a:rPr lang="de-DE" sz="1300" dirty="0" smtClean="0">
                <a:solidFill>
                  <a:schemeClr val="tx1"/>
                </a:solidFill>
                <a:latin typeface="Arial" panose="020B0604020202020204" pitchFamily="34" charset="0"/>
                <a:cs typeface="Arial" panose="020B0604020202020204" pitchFamily="34" charset="0"/>
              </a:rPr>
              <a:t>bevorzugen</a:t>
            </a:r>
            <a:r>
              <a:rPr lang="de-DE" sz="1300" dirty="0">
                <a:solidFill>
                  <a:schemeClr val="tx1"/>
                </a:solidFill>
                <a:latin typeface="Arial" panose="020B0604020202020204" pitchFamily="34" charset="0"/>
                <a:cs typeface="Arial" panose="020B0604020202020204" pitchFamily="34" charset="0"/>
              </a:rPr>
              <a:t>, die über die gesamte Nutzungsdauer die geringsten Kosten für die Reduzierung von Treibhausgasemissionen aufweisen. Dabei müssen Lebenszykluskosten berücksichtigt werden, ebenso wie die volkswirtschaftlichen Kosten im Zusammenhang mit dem Klimaschutz. </a:t>
            </a:r>
            <a:r>
              <a:rPr lang="de-DE" sz="1300" dirty="0" smtClean="0">
                <a:solidFill>
                  <a:schemeClr val="tx1"/>
                </a:solidFill>
                <a:latin typeface="Arial" panose="020B0604020202020204" pitchFamily="34" charset="0"/>
                <a:cs typeface="Arial" panose="020B0604020202020204" pitchFamily="34" charset="0"/>
              </a:rPr>
              <a:t>Seit </a:t>
            </a:r>
            <a:r>
              <a:rPr lang="de-DE" sz="1300" dirty="0">
                <a:solidFill>
                  <a:schemeClr val="tx1"/>
                </a:solidFill>
                <a:latin typeface="Arial" panose="020B0604020202020204" pitchFamily="34" charset="0"/>
                <a:cs typeface="Arial" panose="020B0604020202020204" pitchFamily="34" charset="0"/>
              </a:rPr>
              <a:t>Oktober 2020 ist eine vergleichbare Regelung für ressourcenschonende Produkte in </a:t>
            </a:r>
            <a:r>
              <a:rPr lang="de-DE" sz="1300" dirty="0" smtClean="0">
                <a:solidFill>
                  <a:schemeClr val="tx1"/>
                </a:solidFill>
                <a:latin typeface="Arial" panose="020B0604020202020204" pitchFamily="34" charset="0"/>
                <a:cs typeface="Arial" panose="020B0604020202020204" pitchFamily="34" charset="0"/>
              </a:rPr>
              <a:t>Paragraf </a:t>
            </a:r>
            <a:r>
              <a:rPr lang="de-DE" sz="1300" dirty="0">
                <a:solidFill>
                  <a:schemeClr val="tx1"/>
                </a:solidFill>
                <a:latin typeface="Arial" panose="020B0604020202020204" pitchFamily="34" charset="0"/>
                <a:cs typeface="Arial" panose="020B0604020202020204" pitchFamily="34" charset="0"/>
              </a:rPr>
              <a:t>45 des Kreislaufwirtschaftsgesetzes verankert. Diese Regelung sieht ebenfalls eine Pflicht zur Bevorzugung von ressourcenschonenden Produkten vor und ersetzt die bisherige </a:t>
            </a:r>
            <a:r>
              <a:rPr lang="de-DE" sz="1300" dirty="0" smtClean="0">
                <a:solidFill>
                  <a:schemeClr val="tx1"/>
                </a:solidFill>
                <a:latin typeface="Arial" panose="020B0604020202020204" pitchFamily="34" charset="0"/>
                <a:cs typeface="Arial" panose="020B0604020202020204" pitchFamily="34" charset="0"/>
              </a:rPr>
              <a:t>Prüfpflicht!</a:t>
            </a:r>
            <a:endParaRPr lang="de-DE" sz="1300" dirty="0">
              <a:solidFill>
                <a:schemeClr val="tx1"/>
              </a:solidFill>
              <a:latin typeface="Arial" panose="020B0604020202020204" pitchFamily="34" charset="0"/>
              <a:cs typeface="Arial" panose="020B0604020202020204" pitchFamily="34" charset="0"/>
            </a:endParaRPr>
          </a:p>
          <a:p>
            <a:pPr algn="ctr"/>
            <a:endParaRPr lang="de-DE" sz="13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316049" y="332656"/>
            <a:ext cx="2607244" cy="1879876"/>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rgbClr val="F0F8FC"/>
                </a:solidFill>
                <a:latin typeface="Arial" panose="020B0604020202020204" pitchFamily="34" charset="0"/>
                <a:cs typeface="Arial" panose="020B0604020202020204" pitchFamily="34" charset="0"/>
              </a:rPr>
              <a:t>Wir müssen uns nicht mit klimafreundlicher Beschaffung beschäftigen. Das ist rein freiwillig.</a:t>
            </a:r>
            <a:endParaRPr lang="de-DE" sz="1600" dirty="0">
              <a:solidFill>
                <a:srgbClr val="F0F8FC"/>
              </a:solidFill>
              <a:latin typeface="Arial" panose="020B0604020202020204" pitchFamily="34" charset="0"/>
              <a:cs typeface="Arial" panose="020B0604020202020204" pitchFamily="34" charset="0"/>
            </a:endParaRPr>
          </a:p>
        </p:txBody>
      </p:sp>
      <p:sp>
        <p:nvSpPr>
          <p:cNvPr id="4" name="Titel 3"/>
          <p:cNvSpPr>
            <a:spLocks noGrp="1"/>
          </p:cNvSpPr>
          <p:nvPr>
            <p:ph type="title"/>
          </p:nvPr>
        </p:nvSpPr>
        <p:spPr/>
        <p:txBody>
          <a:bodyPr/>
          <a:lstStyle/>
          <a:p>
            <a:pPr algn="r"/>
            <a:r>
              <a:rPr lang="de-DE" dirty="0" smtClean="0">
                <a:solidFill>
                  <a:schemeClr val="bg1"/>
                </a:solidFill>
              </a:rPr>
              <a:t>Argumente 9</a:t>
            </a:r>
            <a:endParaRPr lang="de-DE" dirty="0"/>
          </a:p>
        </p:txBody>
      </p:sp>
    </p:spTree>
    <p:extLst>
      <p:ext uri="{BB962C8B-B14F-4D97-AF65-F5344CB8AC3E}">
        <p14:creationId xmlns:p14="http://schemas.microsoft.com/office/powerpoint/2010/main" val="337888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539552" y="188640"/>
            <a:ext cx="8136904" cy="4524315"/>
          </a:xfrm>
          <a:prstGeom prst="rect">
            <a:avLst/>
          </a:prstGeom>
          <a:noFill/>
          <a:ln>
            <a:solidFill>
              <a:srgbClr val="0043B5"/>
            </a:solidFill>
          </a:ln>
        </p:spPr>
        <p:txBody>
          <a:bodyPr wrap="square" rtlCol="0">
            <a:spAutoFit/>
          </a:bodyPr>
          <a:lstStyle/>
          <a:p>
            <a:r>
              <a:rPr lang="de-DE" sz="1600" dirty="0" smtClean="0">
                <a:latin typeface="Arial" panose="020B0604020202020204" pitchFamily="34" charset="0"/>
                <a:cs typeface="Arial" panose="020B0604020202020204" pitchFamily="34" charset="0"/>
              </a:rPr>
              <a:t>Die genannten Klimafakten finden Sie unter anderem hier:</a:t>
            </a:r>
          </a:p>
          <a:p>
            <a:endParaRPr lang="de-DE" sz="16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1600" dirty="0">
                <a:latin typeface="Arial" panose="020B0604020202020204" pitchFamily="34" charset="0"/>
                <a:cs typeface="Arial" panose="020B0604020202020204" pitchFamily="34" charset="0"/>
              </a:rPr>
              <a:t>Paar, A., </a:t>
            </a:r>
            <a:r>
              <a:rPr lang="de-DE" sz="1600" dirty="0" err="1">
                <a:latin typeface="Arial" panose="020B0604020202020204" pitchFamily="34" charset="0"/>
                <a:cs typeface="Arial" panose="020B0604020202020204" pitchFamily="34" charset="0"/>
              </a:rPr>
              <a:t>Bergk</a:t>
            </a:r>
            <a:r>
              <a:rPr lang="de-DE" sz="1600" dirty="0">
                <a:latin typeface="Arial" panose="020B0604020202020204" pitchFamily="34" charset="0"/>
                <a:cs typeface="Arial" panose="020B0604020202020204" pitchFamily="34" charset="0"/>
              </a:rPr>
              <a:t>, F., </a:t>
            </a:r>
            <a:r>
              <a:rPr lang="de-DE" sz="1600" dirty="0" err="1">
                <a:latin typeface="Arial" panose="020B0604020202020204" pitchFamily="34" charset="0"/>
                <a:cs typeface="Arial" panose="020B0604020202020204" pitchFamily="34" charset="0"/>
              </a:rPr>
              <a:t>Dingeldey</a:t>
            </a:r>
            <a:r>
              <a:rPr lang="de-DE" sz="1600" dirty="0">
                <a:latin typeface="Arial" panose="020B0604020202020204" pitchFamily="34" charset="0"/>
                <a:cs typeface="Arial" panose="020B0604020202020204" pitchFamily="34" charset="0"/>
              </a:rPr>
              <a:t>, M., Hecker, C., &amp; </a:t>
            </a:r>
            <a:r>
              <a:rPr lang="de-DE" sz="1600" dirty="0" err="1">
                <a:latin typeface="Arial" panose="020B0604020202020204" pitchFamily="34" charset="0"/>
                <a:cs typeface="Arial" panose="020B0604020202020204" pitchFamily="34" charset="0"/>
              </a:rPr>
              <a:t>Herhoffer</a:t>
            </a:r>
            <a:r>
              <a:rPr lang="de-DE" sz="1600" dirty="0">
                <a:latin typeface="Arial" panose="020B0604020202020204" pitchFamily="34" charset="0"/>
                <a:cs typeface="Arial" panose="020B0604020202020204" pitchFamily="34" charset="0"/>
              </a:rPr>
              <a:t>, V. (2022). </a:t>
            </a:r>
            <a:r>
              <a:rPr lang="de-DE" sz="1600" i="1" dirty="0">
                <a:latin typeface="Arial" panose="020B0604020202020204" pitchFamily="34" charset="0"/>
                <a:cs typeface="Arial" panose="020B0604020202020204" pitchFamily="34" charset="0"/>
              </a:rPr>
              <a:t>Steckbriefe kommunaler Klimaschutzpotenziale: Quantitative und qualitative Erfassung von Treibhausgasminderungspotenzialen in Kommunen</a:t>
            </a:r>
            <a:r>
              <a:rPr lang="de-DE" sz="1600" dirty="0">
                <a:latin typeface="Arial" panose="020B0604020202020204" pitchFamily="34" charset="0"/>
                <a:cs typeface="Arial" panose="020B0604020202020204" pitchFamily="34" charset="0"/>
              </a:rPr>
              <a:t> (Teilbericht). </a:t>
            </a:r>
            <a:r>
              <a:rPr lang="de-DE" sz="1600" dirty="0" err="1">
                <a:latin typeface="Arial" panose="020B0604020202020204" pitchFamily="34" charset="0"/>
                <a:cs typeface="Arial" panose="020B0604020202020204" pitchFamily="34" charset="0"/>
              </a:rPr>
              <a:t>ifeu</a:t>
            </a:r>
            <a:r>
              <a:rPr lang="de-DE" sz="1600" dirty="0">
                <a:latin typeface="Arial" panose="020B0604020202020204" pitchFamily="34" charset="0"/>
                <a:cs typeface="Arial" panose="020B0604020202020204" pitchFamily="34" charset="0"/>
              </a:rPr>
              <a:t> – Institut für Energie- und Umweltforschung Heidelberg gGmbH. Herausgegeben vom Umweltbundesamt. Dessau-Roßlau. </a:t>
            </a:r>
            <a:r>
              <a:rPr lang="de-DE" sz="1600" dirty="0" smtClean="0">
                <a:latin typeface="Arial" panose="020B0604020202020204" pitchFamily="34" charset="0"/>
                <a:cs typeface="Arial" panose="020B0604020202020204" pitchFamily="34" charset="0"/>
              </a:rPr>
              <a:t>Abgerufen am 11. Dezember 2024 von </a:t>
            </a:r>
            <a:r>
              <a:rPr lang="de-DE" sz="1600" dirty="0" smtClean="0">
                <a:latin typeface="Arial" panose="020B0604020202020204" pitchFamily="34" charset="0"/>
                <a:cs typeface="Arial" panose="020B0604020202020204" pitchFamily="34" charset="0"/>
                <a:hlinkClick r:id="rId2"/>
              </a:rPr>
              <a:t>https</a:t>
            </a:r>
            <a:r>
              <a:rPr lang="de-DE" sz="1600" dirty="0">
                <a:latin typeface="Arial" panose="020B0604020202020204" pitchFamily="34" charset="0"/>
                <a:cs typeface="Arial" panose="020B0604020202020204" pitchFamily="34" charset="0"/>
                <a:hlinkClick r:id="rId2"/>
              </a:rPr>
              <a:t>://</a:t>
            </a:r>
            <a:r>
              <a:rPr lang="de-DE" sz="1600" dirty="0" smtClean="0">
                <a:latin typeface="Arial" panose="020B0604020202020204" pitchFamily="34" charset="0"/>
                <a:cs typeface="Arial" panose="020B0604020202020204" pitchFamily="34" charset="0"/>
                <a:hlinkClick r:id="rId2"/>
              </a:rPr>
              <a:t>t1p.de/fvkcx</a:t>
            </a:r>
            <a:r>
              <a:rPr lang="de-DE" sz="1600" dirty="0" smtClean="0">
                <a:latin typeface="Arial" panose="020B0604020202020204" pitchFamily="34" charset="0"/>
                <a:cs typeface="Arial" panose="020B0604020202020204" pitchFamily="34" charset="0"/>
              </a:rPr>
              <a:t> </a:t>
            </a:r>
          </a:p>
          <a:p>
            <a:endParaRPr lang="de-DE"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1600" dirty="0" smtClean="0">
                <a:latin typeface="Arial" panose="020B0604020202020204" pitchFamily="34" charset="0"/>
                <a:cs typeface="Arial" panose="020B0604020202020204" pitchFamily="34" charset="0"/>
              </a:rPr>
              <a:t>Umweltbundesamt</a:t>
            </a:r>
            <a:r>
              <a:rPr lang="de-DE" sz="1600" dirty="0">
                <a:latin typeface="Arial" panose="020B0604020202020204" pitchFamily="34" charset="0"/>
                <a:cs typeface="Arial" panose="020B0604020202020204" pitchFamily="34" charset="0"/>
              </a:rPr>
              <a:t>. (</a:t>
            </a:r>
            <a:r>
              <a:rPr lang="de-DE" sz="1600" dirty="0" smtClean="0">
                <a:latin typeface="Arial" panose="020B0604020202020204" pitchFamily="34" charset="0"/>
                <a:cs typeface="Arial" panose="020B0604020202020204" pitchFamily="34" charset="0"/>
              </a:rPr>
              <a:t>2022). </a:t>
            </a:r>
            <a:r>
              <a:rPr lang="de-DE" sz="1600" i="1" dirty="0">
                <a:latin typeface="Arial" panose="020B0604020202020204" pitchFamily="34" charset="0"/>
                <a:cs typeface="Arial" panose="020B0604020202020204" pitchFamily="34" charset="0"/>
              </a:rPr>
              <a:t>Aktualisierte Ökobilanz von grafischen und Hygienepapieren</a:t>
            </a:r>
            <a:r>
              <a:rPr lang="de-DE" sz="1600" dirty="0">
                <a:latin typeface="Arial" panose="020B0604020202020204" pitchFamily="34" charset="0"/>
                <a:cs typeface="Arial" panose="020B0604020202020204" pitchFamily="34" charset="0"/>
              </a:rPr>
              <a:t>. Abgerufen </a:t>
            </a:r>
            <a:r>
              <a:rPr lang="de-DE" sz="1600" dirty="0" smtClean="0">
                <a:latin typeface="Arial" panose="020B0604020202020204" pitchFamily="34" charset="0"/>
                <a:cs typeface="Arial" panose="020B0604020202020204" pitchFamily="34" charset="0"/>
              </a:rPr>
              <a:t>am 11. Dezember 2024 </a:t>
            </a:r>
            <a:r>
              <a:rPr lang="de-DE" sz="1600" dirty="0">
                <a:latin typeface="Arial" panose="020B0604020202020204" pitchFamily="34" charset="0"/>
                <a:cs typeface="Arial" panose="020B0604020202020204" pitchFamily="34" charset="0"/>
              </a:rPr>
              <a:t>von </a:t>
            </a:r>
            <a:r>
              <a:rPr lang="de-DE" sz="1600" dirty="0">
                <a:latin typeface="Arial" panose="020B0604020202020204" pitchFamily="34" charset="0"/>
                <a:cs typeface="Arial" panose="020B0604020202020204" pitchFamily="34" charset="0"/>
                <a:hlinkClick r:id="rId3"/>
              </a:rPr>
              <a:t>https://</a:t>
            </a:r>
            <a:r>
              <a:rPr lang="de-DE" sz="1600" dirty="0" smtClean="0">
                <a:latin typeface="Arial" panose="020B0604020202020204" pitchFamily="34" charset="0"/>
                <a:cs typeface="Arial" panose="020B0604020202020204" pitchFamily="34" charset="0"/>
                <a:hlinkClick r:id="rId3"/>
              </a:rPr>
              <a:t>t1p.de/gnhk3</a:t>
            </a:r>
            <a:r>
              <a:rPr lang="de-DE" sz="1600" dirty="0" smtClean="0">
                <a:latin typeface="Arial" panose="020B0604020202020204" pitchFamily="34" charset="0"/>
                <a:cs typeface="Arial" panose="020B0604020202020204" pitchFamily="34" charset="0"/>
              </a:rPr>
              <a:t> </a:t>
            </a:r>
          </a:p>
          <a:p>
            <a:endParaRPr lang="de-DE"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1600" dirty="0" smtClean="0">
                <a:latin typeface="Arial" panose="020B0604020202020204" pitchFamily="34" charset="0"/>
                <a:cs typeface="Arial" panose="020B0604020202020204" pitchFamily="34" charset="0"/>
              </a:rPr>
              <a:t>Bertelsmann </a:t>
            </a:r>
            <a:r>
              <a:rPr lang="de-DE" sz="1600" dirty="0">
                <a:latin typeface="Arial" panose="020B0604020202020204" pitchFamily="34" charset="0"/>
                <a:cs typeface="Arial" panose="020B0604020202020204" pitchFamily="34" charset="0"/>
              </a:rPr>
              <a:t>Stiftung. (</a:t>
            </a:r>
            <a:r>
              <a:rPr lang="de-DE" sz="1600" dirty="0" smtClean="0">
                <a:latin typeface="Arial" panose="020B0604020202020204" pitchFamily="34" charset="0"/>
                <a:cs typeface="Arial" panose="020B0604020202020204" pitchFamily="34" charset="0"/>
              </a:rPr>
              <a:t>2024). </a:t>
            </a:r>
            <a:r>
              <a:rPr lang="de-DE" sz="1600" i="1" dirty="0">
                <a:latin typeface="Arial" panose="020B0604020202020204" pitchFamily="34" charset="0"/>
                <a:cs typeface="Arial" panose="020B0604020202020204" pitchFamily="34" charset="0"/>
              </a:rPr>
              <a:t>Nachhaltigkeit in der öffentlichen </a:t>
            </a:r>
            <a:r>
              <a:rPr lang="de-DE" sz="1600" i="1" dirty="0" smtClean="0">
                <a:latin typeface="Arial" panose="020B0604020202020204" pitchFamily="34" charset="0"/>
                <a:cs typeface="Arial" panose="020B0604020202020204" pitchFamily="34" charset="0"/>
              </a:rPr>
              <a:t>Beschaffung. </a:t>
            </a:r>
            <a:r>
              <a:rPr lang="de-DE" sz="1600" dirty="0" smtClean="0">
                <a:latin typeface="Arial" panose="020B0604020202020204" pitchFamily="34" charset="0"/>
                <a:cs typeface="Arial" panose="020B0604020202020204" pitchFamily="34" charset="0"/>
              </a:rPr>
              <a:t>Abgerufen am 11. Dezember 2024 </a:t>
            </a:r>
            <a:r>
              <a:rPr lang="de-DE" sz="1600" dirty="0">
                <a:latin typeface="Arial" panose="020B0604020202020204" pitchFamily="34" charset="0"/>
                <a:cs typeface="Arial" panose="020B0604020202020204" pitchFamily="34" charset="0"/>
              </a:rPr>
              <a:t>von </a:t>
            </a:r>
            <a:r>
              <a:rPr lang="de-DE" sz="1600" dirty="0">
                <a:latin typeface="Arial" panose="020B0604020202020204" pitchFamily="34" charset="0"/>
                <a:cs typeface="Arial" panose="020B0604020202020204" pitchFamily="34" charset="0"/>
                <a:hlinkClick r:id="rId4"/>
              </a:rPr>
              <a:t>https://</a:t>
            </a:r>
            <a:r>
              <a:rPr lang="de-DE" sz="1600" dirty="0" smtClean="0">
                <a:latin typeface="Arial" panose="020B0604020202020204" pitchFamily="34" charset="0"/>
                <a:cs typeface="Arial" panose="020B0604020202020204" pitchFamily="34" charset="0"/>
                <a:hlinkClick r:id="rId4"/>
              </a:rPr>
              <a:t>t1p.de/tk52b</a:t>
            </a:r>
            <a:r>
              <a:rPr lang="de-DE" sz="1600" dirty="0" smtClean="0">
                <a:latin typeface="Arial" panose="020B0604020202020204" pitchFamily="34" charset="0"/>
                <a:cs typeface="Arial" panose="020B0604020202020204" pitchFamily="34" charset="0"/>
              </a:rPr>
              <a:t> </a:t>
            </a:r>
          </a:p>
          <a:p>
            <a:endParaRPr lang="de-DE"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1600" dirty="0" smtClean="0">
                <a:latin typeface="Arial" panose="020B0604020202020204" pitchFamily="34" charset="0"/>
                <a:cs typeface="Arial" panose="020B0604020202020204" pitchFamily="34" charset="0"/>
              </a:rPr>
              <a:t>Agentur für kommunalen Klimaschutz (2024): </a:t>
            </a:r>
            <a:r>
              <a:rPr lang="de-DE" sz="1600" i="1" dirty="0" smtClean="0">
                <a:latin typeface="Arial" panose="020B0604020202020204" pitchFamily="34" charset="0"/>
                <a:cs typeface="Arial" panose="020B0604020202020204" pitchFamily="34" charset="0"/>
              </a:rPr>
              <a:t>Regionale Wertschöpfung – Wie Klimaschutz die lokale Wirtschaft stärken kann</a:t>
            </a:r>
            <a:r>
              <a:rPr lang="de-DE" sz="1600" dirty="0" smtClean="0">
                <a:latin typeface="Arial" panose="020B0604020202020204" pitchFamily="34" charset="0"/>
                <a:cs typeface="Arial" panose="020B0604020202020204" pitchFamily="34" charset="0"/>
              </a:rPr>
              <a:t>. Abgerufen am 11. Dezember 2024 </a:t>
            </a:r>
            <a:r>
              <a:rPr lang="de-DE" sz="1600" dirty="0">
                <a:latin typeface="Arial" panose="020B0604020202020204" pitchFamily="34" charset="0"/>
                <a:cs typeface="Arial" panose="020B0604020202020204" pitchFamily="34" charset="0"/>
              </a:rPr>
              <a:t>von </a:t>
            </a:r>
            <a:r>
              <a:rPr lang="de-DE" sz="1600" dirty="0">
                <a:latin typeface="Arial" panose="020B0604020202020204" pitchFamily="34" charset="0"/>
                <a:cs typeface="Arial" panose="020B0604020202020204" pitchFamily="34" charset="0"/>
                <a:hlinkClick r:id="rId5"/>
              </a:rPr>
              <a:t>https://</a:t>
            </a:r>
            <a:r>
              <a:rPr lang="de-DE" sz="1600" dirty="0" smtClean="0">
                <a:latin typeface="Arial" panose="020B0604020202020204" pitchFamily="34" charset="0"/>
                <a:cs typeface="Arial" panose="020B0604020202020204" pitchFamily="34" charset="0"/>
                <a:hlinkClick r:id="rId5"/>
              </a:rPr>
              <a:t>t1p.de/nyr4m</a:t>
            </a:r>
            <a:r>
              <a:rPr lang="de-DE" sz="160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77921068"/>
      </p:ext>
    </p:extLst>
  </p:cSld>
  <p:clrMapOvr>
    <a:masterClrMapping/>
  </p:clrMapOvr>
</p:sld>
</file>

<file path=ppt/theme/theme1.xml><?xml version="1.0" encoding="utf-8"?>
<a:theme xmlns:a="http://schemas.openxmlformats.org/drawingml/2006/main" name="SK:KK_Masterfoli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Difu_4-3_Design</Template>
  <TotalTime>0</TotalTime>
  <Words>821</Words>
  <Application>Microsoft Office PowerPoint</Application>
  <PresentationFormat>Bildschirmpräsentation (4:3)</PresentationFormat>
  <Paragraphs>50</Paragraphs>
  <Slides>8</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Arial</vt:lpstr>
      <vt:lpstr>Calibri</vt:lpstr>
      <vt:lpstr>Wingdings</vt:lpstr>
      <vt:lpstr>SK:KK_Masterfolie</vt:lpstr>
      <vt:lpstr>Argumentationshilfe für ein klimafreundliches Beschaffungswesen</vt:lpstr>
      <vt:lpstr>Argumente 4 </vt:lpstr>
      <vt:lpstr>PowerPoint-Präsentation</vt:lpstr>
      <vt:lpstr>Argumente 6 </vt:lpstr>
      <vt:lpstr>Argumente 7 </vt:lpstr>
      <vt:lpstr>Argumente 8</vt:lpstr>
      <vt:lpstr>Argumente 9</vt:lpstr>
      <vt:lpstr>PowerPoint-Präsentation</vt:lpstr>
    </vt:vector>
  </TitlesOfParts>
  <Company>difu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Reif-Dietzel</dc:creator>
  <cp:lastModifiedBy>Susanne Müller</cp:lastModifiedBy>
  <cp:revision>1451</cp:revision>
  <cp:lastPrinted>2018-11-26T12:46:39Z</cp:lastPrinted>
  <dcterms:created xsi:type="dcterms:W3CDTF">2018-02-07T15:15:32Z</dcterms:created>
  <dcterms:modified xsi:type="dcterms:W3CDTF">2025-02-17T13:11:40Z</dcterms:modified>
</cp:coreProperties>
</file>